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1" r:id="rId2"/>
    <p:sldId id="332" r:id="rId3"/>
    <p:sldId id="281" r:id="rId4"/>
    <p:sldId id="259" r:id="rId5"/>
    <p:sldId id="284" r:id="rId6"/>
    <p:sldId id="334" r:id="rId7"/>
    <p:sldId id="285" r:id="rId8"/>
    <p:sldId id="261" r:id="rId9"/>
    <p:sldId id="286" r:id="rId10"/>
    <p:sldId id="289" r:id="rId11"/>
    <p:sldId id="290" r:id="rId12"/>
    <p:sldId id="291" r:id="rId13"/>
    <p:sldId id="292" r:id="rId14"/>
    <p:sldId id="295" r:id="rId15"/>
    <p:sldId id="335" r:id="rId16"/>
    <p:sldId id="299" r:id="rId17"/>
    <p:sldId id="300" r:id="rId18"/>
    <p:sldId id="336" r:id="rId19"/>
    <p:sldId id="301" r:id="rId20"/>
    <p:sldId id="302" r:id="rId21"/>
    <p:sldId id="303" r:id="rId22"/>
    <p:sldId id="268" r:id="rId23"/>
    <p:sldId id="269" r:id="rId24"/>
    <p:sldId id="304" r:id="rId25"/>
    <p:sldId id="271" r:id="rId26"/>
    <p:sldId id="337" r:id="rId27"/>
    <p:sldId id="272" r:id="rId28"/>
    <p:sldId id="307" r:id="rId29"/>
    <p:sldId id="308" r:id="rId30"/>
    <p:sldId id="310" r:id="rId31"/>
    <p:sldId id="313" r:id="rId32"/>
    <p:sldId id="314" r:id="rId33"/>
    <p:sldId id="315" r:id="rId34"/>
    <p:sldId id="316" r:id="rId35"/>
    <p:sldId id="280" r:id="rId36"/>
    <p:sldId id="320" r:id="rId37"/>
    <p:sldId id="321" r:id="rId38"/>
    <p:sldId id="323" r:id="rId39"/>
    <p:sldId id="324" r:id="rId40"/>
    <p:sldId id="325" r:id="rId41"/>
    <p:sldId id="326" r:id="rId42"/>
    <p:sldId id="327" r:id="rId43"/>
    <p:sldId id="333" r:id="rId44"/>
    <p:sldId id="257" r:id="rId45"/>
    <p:sldId id="258" r:id="rId46"/>
    <p:sldId id="260" r:id="rId47"/>
    <p:sldId id="262" r:id="rId48"/>
    <p:sldId id="266" r:id="rId49"/>
    <p:sldId id="296" r:id="rId50"/>
    <p:sldId id="298" r:id="rId51"/>
    <p:sldId id="263" r:id="rId52"/>
    <p:sldId id="265" r:id="rId53"/>
    <p:sldId id="264" r:id="rId54"/>
    <p:sldId id="267" r:id="rId55"/>
    <p:sldId id="270" r:id="rId56"/>
    <p:sldId id="306" r:id="rId57"/>
    <p:sldId id="273" r:id="rId58"/>
    <p:sldId id="274" r:id="rId59"/>
    <p:sldId id="275" r:id="rId60"/>
    <p:sldId id="276" r:id="rId61"/>
    <p:sldId id="277" r:id="rId62"/>
    <p:sldId id="278" r:id="rId63"/>
    <p:sldId id="279" r:id="rId64"/>
    <p:sldId id="317" r:id="rId65"/>
    <p:sldId id="318" r:id="rId66"/>
    <p:sldId id="319" r:id="rId67"/>
    <p:sldId id="328" r:id="rId68"/>
    <p:sldId id="282" r:id="rId69"/>
    <p:sldId id="283" r:id="rId70"/>
    <p:sldId id="287" r:id="rId71"/>
    <p:sldId id="288" r:id="rId72"/>
    <p:sldId id="293" r:id="rId73"/>
    <p:sldId id="294" r:id="rId74"/>
    <p:sldId id="297" r:id="rId75"/>
    <p:sldId id="305" r:id="rId76"/>
    <p:sldId id="309" r:id="rId77"/>
    <p:sldId id="312" r:id="rId78"/>
    <p:sldId id="322" r:id="rId79"/>
  </p:sldIdLst>
  <p:sldSz cx="9144000" cy="6858000" type="screen4x3"/>
  <p:notesSz cx="6858000" cy="9144000"/>
  <p:custDataLst>
    <p:tags r:id="rId8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B7F7830-99F6-499D-A303-11E3EEDE6CBE}">
          <p14:sldIdLst>
            <p14:sldId id="331"/>
          </p14:sldIdLst>
        </p14:section>
        <p14:section name="Short Stories" id="{09BA68B7-5392-4B48-A83A-BB016CDE73BC}">
          <p14:sldIdLst>
            <p14:sldId id="332"/>
            <p14:sldId id="281"/>
            <p14:sldId id="259"/>
            <p14:sldId id="284"/>
            <p14:sldId id="334"/>
            <p14:sldId id="285"/>
            <p14:sldId id="261"/>
            <p14:sldId id="286"/>
            <p14:sldId id="289"/>
            <p14:sldId id="290"/>
            <p14:sldId id="291"/>
            <p14:sldId id="292"/>
            <p14:sldId id="295"/>
            <p14:sldId id="335"/>
            <p14:sldId id="299"/>
            <p14:sldId id="300"/>
            <p14:sldId id="336"/>
            <p14:sldId id="301"/>
            <p14:sldId id="302"/>
            <p14:sldId id="303"/>
            <p14:sldId id="268"/>
            <p14:sldId id="269"/>
            <p14:sldId id="304"/>
            <p14:sldId id="271"/>
            <p14:sldId id="337"/>
            <p14:sldId id="272"/>
            <p14:sldId id="307"/>
            <p14:sldId id="308"/>
            <p14:sldId id="310"/>
            <p14:sldId id="313"/>
            <p14:sldId id="314"/>
            <p14:sldId id="315"/>
            <p14:sldId id="316"/>
            <p14:sldId id="280"/>
            <p14:sldId id="320"/>
            <p14:sldId id="321"/>
            <p14:sldId id="323"/>
            <p14:sldId id="324"/>
            <p14:sldId id="325"/>
            <p14:sldId id="326"/>
            <p14:sldId id="327"/>
          </p14:sldIdLst>
        </p14:section>
        <p14:section name="Poetic Terms" id="{491B34A9-EC40-449B-AA45-F070074C84FE}">
          <p14:sldIdLst>
            <p14:sldId id="333"/>
            <p14:sldId id="257"/>
            <p14:sldId id="258"/>
            <p14:sldId id="260"/>
            <p14:sldId id="262"/>
            <p14:sldId id="266"/>
            <p14:sldId id="296"/>
            <p14:sldId id="298"/>
            <p14:sldId id="263"/>
            <p14:sldId id="265"/>
            <p14:sldId id="264"/>
            <p14:sldId id="267"/>
            <p14:sldId id="270"/>
            <p14:sldId id="306"/>
            <p14:sldId id="273"/>
            <p14:sldId id="274"/>
            <p14:sldId id="275"/>
            <p14:sldId id="276"/>
            <p14:sldId id="277"/>
            <p14:sldId id="278"/>
            <p14:sldId id="279"/>
            <p14:sldId id="317"/>
            <p14:sldId id="318"/>
            <p14:sldId id="319"/>
            <p14:sldId id="328"/>
          </p14:sldIdLst>
        </p14:section>
        <p14:section name="Other Terms" id="{D212F69C-BEC4-400D-B21A-DC1EB7C1AD24}">
          <p14:sldIdLst>
            <p14:sldId id="282"/>
            <p14:sldId id="283"/>
            <p14:sldId id="287"/>
            <p14:sldId id="288"/>
            <p14:sldId id="293"/>
            <p14:sldId id="294"/>
            <p14:sldId id="297"/>
            <p14:sldId id="305"/>
            <p14:sldId id="309"/>
            <p14:sldId id="312"/>
            <p14:sldId id="32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383" autoAdjust="0"/>
    <p:restoredTop sz="94660"/>
  </p:normalViewPr>
  <p:slideViewPr>
    <p:cSldViewPr>
      <p:cViewPr varScale="1">
        <p:scale>
          <a:sx n="45" d="100"/>
          <a:sy n="45" d="100"/>
        </p:scale>
        <p:origin x="-102" y="-576"/>
      </p:cViewPr>
      <p:guideLst>
        <p:guide orient="horz" pos="2160"/>
        <p:guide pos="2880"/>
      </p:guideLst>
    </p:cSldViewPr>
  </p:slideViewPr>
  <p:notesTextViewPr>
    <p:cViewPr>
      <p:scale>
        <a:sx n="1" d="1"/>
        <a:sy n="1" d="1"/>
      </p:scale>
      <p:origin x="0" y="0"/>
    </p:cViewPr>
  </p:notesTextViewPr>
  <p:sorterViewPr>
    <p:cViewPr>
      <p:scale>
        <a:sx n="100" d="100"/>
        <a:sy n="100" d="100"/>
      </p:scale>
      <p:origin x="0" y="1012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0EB6559C-9F4C-46AA-945E-25FF0AF7F996}" type="datetimeFigureOut">
              <a:rPr lang="en-US" smtClean="0"/>
              <a:t>10/1/2014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75AB156-CFFA-4787-B3E0-DEE8F086B430}"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B6559C-9F4C-46AA-945E-25FF0AF7F996}"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B156-CFFA-4787-B3E0-DEE8F086B430}"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B6559C-9F4C-46AA-945E-25FF0AF7F996}"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B156-CFFA-4787-B3E0-DEE8F086B430}"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B6559C-9F4C-46AA-945E-25FF0AF7F996}"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B156-CFFA-4787-B3E0-DEE8F086B430}"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B6559C-9F4C-46AA-945E-25FF0AF7F996}"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B156-CFFA-4787-B3E0-DEE8F086B43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B6559C-9F4C-46AA-945E-25FF0AF7F996}" type="datetimeFigureOut">
              <a:rPr lang="en-US" smtClean="0"/>
              <a:t>10/1/2014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AB156-CFFA-4787-B3E0-DEE8F086B430}"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EB6559C-9F4C-46AA-945E-25FF0AF7F996}" type="datetimeFigureOut">
              <a:rPr lang="en-US" smtClean="0"/>
              <a:t>10/1/2014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5AB156-CFFA-4787-B3E0-DEE8F086B430}"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B6559C-9F4C-46AA-945E-25FF0AF7F996}" type="datetimeFigureOut">
              <a:rPr lang="en-US" smtClean="0"/>
              <a:t>10/1/2014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5AB156-CFFA-4787-B3E0-DEE8F086B430}"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B6559C-9F4C-46AA-945E-25FF0AF7F996}" type="datetimeFigureOut">
              <a:rPr lang="en-US" smtClean="0"/>
              <a:t>10/1/2014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5AB156-CFFA-4787-B3E0-DEE8F086B4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B6559C-9F4C-46AA-945E-25FF0AF7F996}" type="datetimeFigureOut">
              <a:rPr lang="en-US" smtClean="0"/>
              <a:t>10/1/2014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AB156-CFFA-4787-B3E0-DEE8F086B4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B6559C-9F4C-46AA-945E-25FF0AF7F996}" type="datetimeFigureOut">
              <a:rPr lang="en-US" smtClean="0"/>
              <a:t>10/1/2014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AB156-CFFA-4787-B3E0-DEE8F086B4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0EB6559C-9F4C-46AA-945E-25FF0AF7F996}" type="datetimeFigureOut">
              <a:rPr lang="en-US" smtClean="0"/>
              <a:t>10/1/2014</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575AB156-CFFA-4787-B3E0-DEE8F086B4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Literary Terms</a:t>
            </a:r>
            <a:endParaRPr lang="en-CA" dirty="0"/>
          </a:p>
        </p:txBody>
      </p:sp>
      <p:sp>
        <p:nvSpPr>
          <p:cNvPr id="5" name="Subtitle 4"/>
          <p:cNvSpPr>
            <a:spLocks noGrp="1"/>
          </p:cNvSpPr>
          <p:nvPr>
            <p:ph type="subTitle" idx="1"/>
          </p:nvPr>
        </p:nvSpPr>
        <p:spPr/>
        <p:txBody>
          <a:bodyPr/>
          <a:lstStyle/>
          <a:p>
            <a:r>
              <a:rPr lang="en-US" dirty="0" smtClean="0"/>
              <a:t>Grade 9 Edition</a:t>
            </a:r>
          </a:p>
          <a:p>
            <a:r>
              <a:rPr lang="en-US" dirty="0" smtClean="0"/>
              <a:t>Definitions and examples </a:t>
            </a:r>
            <a:r>
              <a:rPr lang="en-US" smtClean="0"/>
              <a:t>for students</a:t>
            </a:r>
            <a:endParaRPr lang="en-CA"/>
          </a:p>
        </p:txBody>
      </p:sp>
    </p:spTree>
    <p:extLst>
      <p:ext uri="{BB962C8B-B14F-4D97-AF65-F5344CB8AC3E}">
        <p14:creationId xmlns:p14="http://schemas.microsoft.com/office/powerpoint/2010/main" val="289497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r-CA" smtClean="0"/>
              <a:t>What gets a narrative moving. It is the action of one force against another.</a:t>
            </a:r>
          </a:p>
          <a:p>
            <a:endParaRPr lang="fr-CA" smtClean="0"/>
          </a:p>
          <a:p>
            <a:r>
              <a:rPr lang="fr-CA" smtClean="0"/>
              <a:t>The general forms of conflict are:</a:t>
            </a:r>
          </a:p>
          <a:p>
            <a:pPr lvl="1"/>
            <a:r>
              <a:rPr lang="fr-CA" smtClean="0"/>
              <a:t>Person vs. Person</a:t>
            </a:r>
          </a:p>
          <a:p>
            <a:pPr lvl="1"/>
            <a:r>
              <a:rPr lang="fr-CA" smtClean="0"/>
              <a:t>Person vs. Nature</a:t>
            </a:r>
          </a:p>
          <a:p>
            <a:pPr lvl="1"/>
            <a:r>
              <a:rPr lang="fr-CA" smtClean="0"/>
              <a:t>Person vs. Fate</a:t>
            </a:r>
          </a:p>
          <a:p>
            <a:pPr lvl="1"/>
            <a:r>
              <a:rPr lang="fr-CA" smtClean="0"/>
              <a:t>Person vs. Self</a:t>
            </a:r>
          </a:p>
          <a:p>
            <a:pPr lvl="1"/>
            <a:endParaRPr lang="fr-CA" smtClean="0"/>
          </a:p>
          <a:p>
            <a:pPr lvl="1"/>
            <a:r>
              <a:rPr lang="fr-CA" smtClean="0"/>
              <a:t>There is no good story without conflict!!</a:t>
            </a:r>
            <a:endParaRPr lang="en-US" dirty="0"/>
          </a:p>
        </p:txBody>
      </p:sp>
      <p:sp>
        <p:nvSpPr>
          <p:cNvPr id="3" name="Title 2"/>
          <p:cNvSpPr>
            <a:spLocks noGrp="1"/>
          </p:cNvSpPr>
          <p:nvPr>
            <p:ph type="title"/>
          </p:nvPr>
        </p:nvSpPr>
        <p:spPr/>
        <p:txBody>
          <a:bodyPr/>
          <a:lstStyle/>
          <a:p>
            <a:r>
              <a:rPr lang="fr-CA" smtClean="0"/>
              <a:t>Conflict</a:t>
            </a:r>
            <a:endParaRPr lang="en-US" dirty="0"/>
          </a:p>
        </p:txBody>
      </p:sp>
    </p:spTree>
    <p:extLst>
      <p:ext uri="{BB962C8B-B14F-4D97-AF65-F5344CB8AC3E}">
        <p14:creationId xmlns:p14="http://schemas.microsoft.com/office/powerpoint/2010/main" val="968779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To contrast is to show how two things are different.</a:t>
            </a:r>
          </a:p>
          <a:p>
            <a:endParaRPr lang="fr-CA" smtClean="0"/>
          </a:p>
          <a:p>
            <a:r>
              <a:rPr lang="fr-CA" smtClean="0"/>
              <a:t>(The opposite of compare)</a:t>
            </a:r>
            <a:endParaRPr lang="en-US" dirty="0"/>
          </a:p>
        </p:txBody>
      </p:sp>
      <p:sp>
        <p:nvSpPr>
          <p:cNvPr id="3" name="Title 2"/>
          <p:cNvSpPr>
            <a:spLocks noGrp="1"/>
          </p:cNvSpPr>
          <p:nvPr>
            <p:ph type="title"/>
          </p:nvPr>
        </p:nvSpPr>
        <p:spPr/>
        <p:txBody>
          <a:bodyPr/>
          <a:lstStyle/>
          <a:p>
            <a:r>
              <a:rPr lang="fr-CA" smtClean="0"/>
              <a:t>Contrast</a:t>
            </a:r>
            <a:endParaRPr lang="en-US" dirty="0"/>
          </a:p>
        </p:txBody>
      </p:sp>
    </p:spTree>
    <p:extLst>
      <p:ext uri="{BB962C8B-B14F-4D97-AF65-F5344CB8AC3E}">
        <p14:creationId xmlns:p14="http://schemas.microsoft.com/office/powerpoint/2010/main" val="2335493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French term, literally meaning « unknotting »</a:t>
            </a:r>
          </a:p>
          <a:p>
            <a:endParaRPr lang="fr-CA" smtClean="0"/>
          </a:p>
          <a:p>
            <a:r>
              <a:rPr lang="fr-CA" smtClean="0"/>
              <a:t>The part of a narrative after the conflict is resolved, where any loose ends are tied up.</a:t>
            </a:r>
          </a:p>
          <a:p>
            <a:endParaRPr lang="fr-CA" smtClean="0"/>
          </a:p>
          <a:p>
            <a:r>
              <a:rPr lang="fr-CA" smtClean="0"/>
              <a:t>Not all narratives have a dénouement.</a:t>
            </a:r>
            <a:endParaRPr lang="en-US" dirty="0"/>
          </a:p>
        </p:txBody>
      </p:sp>
      <p:sp>
        <p:nvSpPr>
          <p:cNvPr id="3" name="Title 2"/>
          <p:cNvSpPr>
            <a:spLocks noGrp="1"/>
          </p:cNvSpPr>
          <p:nvPr>
            <p:ph type="title"/>
          </p:nvPr>
        </p:nvSpPr>
        <p:spPr/>
        <p:txBody>
          <a:bodyPr/>
          <a:lstStyle/>
          <a:p>
            <a:r>
              <a:rPr lang="fr-CA" smtClean="0"/>
              <a:t>Dénouement</a:t>
            </a:r>
            <a:endParaRPr lang="en-US" dirty="0"/>
          </a:p>
        </p:txBody>
      </p:sp>
    </p:spTree>
    <p:extLst>
      <p:ext uri="{BB962C8B-B14F-4D97-AF65-F5344CB8AC3E}">
        <p14:creationId xmlns:p14="http://schemas.microsoft.com/office/powerpoint/2010/main" val="1582815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09800"/>
            <a:ext cx="8382000" cy="4419599"/>
          </a:xfrm>
        </p:spPr>
        <p:txBody>
          <a:bodyPr>
            <a:normAutofit/>
          </a:bodyPr>
          <a:lstStyle/>
          <a:p>
            <a:r>
              <a:rPr lang="fr-CA" dirty="0" err="1" smtClean="0"/>
              <a:t>Writing</a:t>
            </a:r>
            <a:r>
              <a:rPr lang="fr-CA" dirty="0" smtClean="0"/>
              <a:t> </a:t>
            </a:r>
            <a:r>
              <a:rPr lang="fr-CA" dirty="0" err="1" smtClean="0"/>
              <a:t>which</a:t>
            </a:r>
            <a:r>
              <a:rPr lang="fr-CA" dirty="0" smtClean="0"/>
              <a:t> </a:t>
            </a:r>
            <a:r>
              <a:rPr lang="fr-CA" dirty="0" err="1" smtClean="0"/>
              <a:t>literally</a:t>
            </a:r>
            <a:r>
              <a:rPr lang="fr-CA" dirty="0" smtClean="0"/>
              <a:t> shows the </a:t>
            </a:r>
            <a:r>
              <a:rPr lang="fr-CA" dirty="0" err="1" smtClean="0"/>
              <a:t>words</a:t>
            </a:r>
            <a:r>
              <a:rPr lang="fr-CA" dirty="0" smtClean="0"/>
              <a:t> </a:t>
            </a:r>
            <a:r>
              <a:rPr lang="fr-CA" dirty="0" err="1" smtClean="0"/>
              <a:t>spoken</a:t>
            </a:r>
            <a:r>
              <a:rPr lang="fr-CA" dirty="0" smtClean="0"/>
              <a:t>, as a back-and-</a:t>
            </a:r>
            <a:r>
              <a:rPr lang="fr-CA" dirty="0" err="1" smtClean="0"/>
              <a:t>forth</a:t>
            </a:r>
            <a:r>
              <a:rPr lang="fr-CA" dirty="0" smtClean="0"/>
              <a:t> </a:t>
            </a:r>
            <a:r>
              <a:rPr lang="fr-CA" dirty="0" err="1" smtClean="0"/>
              <a:t>between</a:t>
            </a:r>
            <a:r>
              <a:rPr lang="fr-CA" dirty="0" smtClean="0"/>
              <a:t> </a:t>
            </a:r>
            <a:r>
              <a:rPr lang="fr-CA" dirty="0" err="1" smtClean="0"/>
              <a:t>two</a:t>
            </a:r>
            <a:r>
              <a:rPr lang="fr-CA" dirty="0" smtClean="0"/>
              <a:t> (or more) </a:t>
            </a:r>
            <a:r>
              <a:rPr lang="fr-CA" dirty="0" err="1" smtClean="0"/>
              <a:t>characters</a:t>
            </a:r>
            <a:r>
              <a:rPr lang="fr-CA" dirty="0" smtClean="0"/>
              <a:t>.</a:t>
            </a:r>
          </a:p>
          <a:p>
            <a:pPr marL="0" indent="0">
              <a:buNone/>
            </a:pPr>
            <a:endParaRPr lang="fr-CA" sz="1100" dirty="0" smtClean="0"/>
          </a:p>
          <a:p>
            <a:r>
              <a:rPr lang="fr-CA" dirty="0" smtClean="0"/>
              <a:t>In </a:t>
            </a:r>
            <a:r>
              <a:rPr lang="fr-CA" dirty="0" err="1" smtClean="0"/>
              <a:t>drama</a:t>
            </a:r>
            <a:r>
              <a:rPr lang="fr-CA" dirty="0" smtClean="0"/>
              <a:t>, </a:t>
            </a:r>
            <a:r>
              <a:rPr lang="fr-CA" dirty="0" err="1" smtClean="0"/>
              <a:t>plays</a:t>
            </a:r>
            <a:r>
              <a:rPr lang="fr-CA" dirty="0" smtClean="0"/>
              <a:t> are </a:t>
            </a:r>
            <a:r>
              <a:rPr lang="fr-CA" dirty="0" err="1" smtClean="0"/>
              <a:t>written</a:t>
            </a:r>
            <a:r>
              <a:rPr lang="fr-CA" dirty="0" smtClean="0"/>
              <a:t> </a:t>
            </a:r>
            <a:r>
              <a:rPr lang="fr-CA" dirty="0" err="1" smtClean="0"/>
              <a:t>mostly</a:t>
            </a:r>
            <a:r>
              <a:rPr lang="fr-CA" dirty="0" smtClean="0"/>
              <a:t> as dialogue, </a:t>
            </a:r>
            <a:r>
              <a:rPr lang="fr-CA" dirty="0" err="1" smtClean="0"/>
              <a:t>with</a:t>
            </a:r>
            <a:r>
              <a:rPr lang="fr-CA" dirty="0" smtClean="0"/>
              <a:t> a few directions in </a:t>
            </a:r>
            <a:r>
              <a:rPr lang="fr-CA" dirty="0" err="1" smtClean="0"/>
              <a:t>between</a:t>
            </a:r>
            <a:r>
              <a:rPr lang="fr-CA" dirty="0" smtClean="0"/>
              <a:t>. The </a:t>
            </a:r>
            <a:r>
              <a:rPr lang="fr-CA" dirty="0" err="1" smtClean="0"/>
              <a:t>words</a:t>
            </a:r>
            <a:r>
              <a:rPr lang="fr-CA" dirty="0" smtClean="0"/>
              <a:t> </a:t>
            </a:r>
            <a:r>
              <a:rPr lang="fr-CA" dirty="0" err="1" smtClean="0"/>
              <a:t>spoken</a:t>
            </a:r>
            <a:r>
              <a:rPr lang="fr-CA" dirty="0" smtClean="0"/>
              <a:t> come </a:t>
            </a:r>
            <a:r>
              <a:rPr lang="fr-CA" dirty="0" err="1" smtClean="0"/>
              <a:t>after</a:t>
            </a:r>
            <a:r>
              <a:rPr lang="fr-CA" dirty="0" smtClean="0"/>
              <a:t> the </a:t>
            </a:r>
            <a:r>
              <a:rPr lang="fr-CA" dirty="0" err="1" smtClean="0"/>
              <a:t>character’s</a:t>
            </a:r>
            <a:r>
              <a:rPr lang="fr-CA" dirty="0" smtClean="0"/>
              <a:t> </a:t>
            </a:r>
            <a:r>
              <a:rPr lang="fr-CA" dirty="0" err="1" smtClean="0"/>
              <a:t>name</a:t>
            </a:r>
            <a:r>
              <a:rPr lang="fr-CA" dirty="0" smtClean="0"/>
              <a:t> and a colon.</a:t>
            </a:r>
          </a:p>
          <a:p>
            <a:pPr marL="0" indent="0">
              <a:buNone/>
            </a:pPr>
            <a:endParaRPr lang="fr-CA" sz="1000" dirty="0" smtClean="0"/>
          </a:p>
          <a:p>
            <a:r>
              <a:rPr lang="fr-CA" dirty="0" smtClean="0"/>
              <a:t>Most </a:t>
            </a:r>
            <a:r>
              <a:rPr lang="fr-CA" dirty="0" err="1" smtClean="0"/>
              <a:t>other</a:t>
            </a:r>
            <a:r>
              <a:rPr lang="fr-CA" dirty="0" smtClean="0"/>
              <a:t> </a:t>
            </a:r>
            <a:r>
              <a:rPr lang="fr-CA" dirty="0" err="1" smtClean="0"/>
              <a:t>forms</a:t>
            </a:r>
            <a:r>
              <a:rPr lang="fr-CA" dirty="0" smtClean="0"/>
              <a:t> of </a:t>
            </a:r>
            <a:r>
              <a:rPr lang="fr-CA" dirty="0" err="1" smtClean="0"/>
              <a:t>writing</a:t>
            </a:r>
            <a:r>
              <a:rPr lang="fr-CA" dirty="0" smtClean="0"/>
              <a:t> show dialogue </a:t>
            </a:r>
            <a:r>
              <a:rPr lang="fr-CA" dirty="0" err="1" smtClean="0"/>
              <a:t>with</a:t>
            </a:r>
            <a:r>
              <a:rPr lang="fr-CA" dirty="0" smtClean="0"/>
              <a:t> </a:t>
            </a:r>
            <a:r>
              <a:rPr lang="fr-CA" dirty="0" err="1" smtClean="0"/>
              <a:t>quotation</a:t>
            </a:r>
            <a:r>
              <a:rPr lang="fr-CA" dirty="0" smtClean="0"/>
              <a:t> marks.</a:t>
            </a:r>
          </a:p>
          <a:p>
            <a:endParaRPr lang="fr-CA" sz="1000" dirty="0"/>
          </a:p>
          <a:p>
            <a:r>
              <a:rPr lang="fr-CA" dirty="0" err="1" smtClean="0"/>
              <a:t>Every</a:t>
            </a:r>
            <a:r>
              <a:rPr lang="fr-CA" dirty="0" smtClean="0"/>
              <a:t> time a new </a:t>
            </a:r>
            <a:r>
              <a:rPr lang="fr-CA" dirty="0" err="1" smtClean="0"/>
              <a:t>person</a:t>
            </a:r>
            <a:r>
              <a:rPr lang="fr-CA" dirty="0" smtClean="0"/>
              <a:t> </a:t>
            </a:r>
            <a:r>
              <a:rPr lang="fr-CA" dirty="0" err="1" smtClean="0"/>
              <a:t>speaks</a:t>
            </a:r>
            <a:r>
              <a:rPr lang="fr-CA" dirty="0" smtClean="0"/>
              <a:t>, </a:t>
            </a:r>
            <a:r>
              <a:rPr lang="fr-CA" dirty="0" err="1" smtClean="0"/>
              <a:t>there</a:t>
            </a:r>
            <a:r>
              <a:rPr lang="fr-CA" dirty="0" smtClean="0"/>
              <a:t> </a:t>
            </a:r>
            <a:r>
              <a:rPr lang="fr-CA" dirty="0" err="1" smtClean="0"/>
              <a:t>is</a:t>
            </a:r>
            <a:r>
              <a:rPr lang="fr-CA" dirty="0" smtClean="0"/>
              <a:t> a new </a:t>
            </a:r>
            <a:r>
              <a:rPr lang="fr-CA" dirty="0" err="1" smtClean="0"/>
              <a:t>paragraph</a:t>
            </a:r>
            <a:r>
              <a:rPr lang="fr-CA" dirty="0" smtClean="0"/>
              <a:t> </a:t>
            </a:r>
            <a:r>
              <a:rPr lang="fr-CA" dirty="0" err="1" smtClean="0"/>
              <a:t>started</a:t>
            </a:r>
            <a:r>
              <a:rPr lang="fr-CA" dirty="0" smtClean="0"/>
              <a:t>.</a:t>
            </a:r>
          </a:p>
        </p:txBody>
      </p:sp>
      <p:sp>
        <p:nvSpPr>
          <p:cNvPr id="3" name="Title 2"/>
          <p:cNvSpPr>
            <a:spLocks noGrp="1"/>
          </p:cNvSpPr>
          <p:nvPr>
            <p:ph type="title"/>
          </p:nvPr>
        </p:nvSpPr>
        <p:spPr>
          <a:xfrm>
            <a:off x="688490" y="570156"/>
            <a:ext cx="7756263" cy="953844"/>
          </a:xfrm>
        </p:spPr>
        <p:txBody>
          <a:bodyPr/>
          <a:lstStyle/>
          <a:p>
            <a:r>
              <a:rPr lang="fr-CA" smtClean="0"/>
              <a:t>Dialogue</a:t>
            </a:r>
            <a:endParaRPr lang="en-US" dirty="0"/>
          </a:p>
        </p:txBody>
      </p:sp>
    </p:spTree>
    <p:extLst>
      <p:ext uri="{BB962C8B-B14F-4D97-AF65-F5344CB8AC3E}">
        <p14:creationId xmlns:p14="http://schemas.microsoft.com/office/powerpoint/2010/main" val="36814257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 Dynamic » means changing.</a:t>
            </a:r>
          </a:p>
          <a:p>
            <a:endParaRPr lang="fr-CA" smtClean="0"/>
          </a:p>
          <a:p>
            <a:r>
              <a:rPr lang="fr-CA" smtClean="0"/>
              <a:t>A dynamic character is one who undergoes an important change from the start to the end of a text.</a:t>
            </a:r>
          </a:p>
          <a:p>
            <a:endParaRPr lang="fr-CA" smtClean="0"/>
          </a:p>
          <a:p>
            <a:r>
              <a:rPr lang="fr-CA" smtClean="0"/>
              <a:t>For example, a character may start out tough and self-centered and then learn how to be more caring and compassionate over the course of a story.</a:t>
            </a:r>
            <a:endParaRPr lang="en-US" dirty="0"/>
          </a:p>
        </p:txBody>
      </p:sp>
      <p:sp>
        <p:nvSpPr>
          <p:cNvPr id="3" name="Title 2"/>
          <p:cNvSpPr>
            <a:spLocks noGrp="1"/>
          </p:cNvSpPr>
          <p:nvPr>
            <p:ph type="title"/>
          </p:nvPr>
        </p:nvSpPr>
        <p:spPr/>
        <p:txBody>
          <a:bodyPr/>
          <a:lstStyle/>
          <a:p>
            <a:r>
              <a:rPr lang="fr-CA" smtClean="0"/>
              <a:t>Dynamic character</a:t>
            </a:r>
            <a:endParaRPr lang="en-US" dirty="0"/>
          </a:p>
        </p:txBody>
      </p:sp>
    </p:spTree>
    <p:extLst>
      <p:ext uri="{BB962C8B-B14F-4D97-AF65-F5344CB8AC3E}">
        <p14:creationId xmlns:p14="http://schemas.microsoft.com/office/powerpoint/2010/main" val="3942784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conflict that involves a force OUTSIDE the character him/her self.</a:t>
            </a:r>
          </a:p>
          <a:p>
            <a:pPr lvl="1"/>
            <a:r>
              <a:rPr lang="en-US" dirty="0" smtClean="0"/>
              <a:t>Examples of external conflicts are:</a:t>
            </a:r>
          </a:p>
          <a:p>
            <a:pPr lvl="3"/>
            <a:r>
              <a:rPr lang="en-US" dirty="0" smtClean="0"/>
              <a:t>Person </a:t>
            </a:r>
            <a:r>
              <a:rPr lang="en-US" dirty="0" err="1" smtClean="0"/>
              <a:t>vs</a:t>
            </a:r>
            <a:r>
              <a:rPr lang="en-US" dirty="0" smtClean="0"/>
              <a:t> environment</a:t>
            </a:r>
          </a:p>
          <a:p>
            <a:pPr lvl="3"/>
            <a:r>
              <a:rPr lang="en-US" dirty="0" smtClean="0"/>
              <a:t>Person </a:t>
            </a:r>
            <a:r>
              <a:rPr lang="en-US" dirty="0" err="1" smtClean="0"/>
              <a:t>vs</a:t>
            </a:r>
            <a:r>
              <a:rPr lang="en-US" dirty="0" smtClean="0"/>
              <a:t> society</a:t>
            </a:r>
          </a:p>
          <a:p>
            <a:pPr lvl="3"/>
            <a:r>
              <a:rPr lang="en-US" dirty="0" smtClean="0"/>
              <a:t>Person </a:t>
            </a:r>
            <a:r>
              <a:rPr lang="en-US" dirty="0" err="1" smtClean="0"/>
              <a:t>vs</a:t>
            </a:r>
            <a:r>
              <a:rPr lang="en-US" dirty="0" smtClean="0"/>
              <a:t> person </a:t>
            </a:r>
            <a:endParaRPr lang="en-US" dirty="0"/>
          </a:p>
        </p:txBody>
      </p:sp>
      <p:sp>
        <p:nvSpPr>
          <p:cNvPr id="3" name="Title 2"/>
          <p:cNvSpPr>
            <a:spLocks noGrp="1"/>
          </p:cNvSpPr>
          <p:nvPr>
            <p:ph type="title"/>
          </p:nvPr>
        </p:nvSpPr>
        <p:spPr/>
        <p:txBody>
          <a:bodyPr/>
          <a:lstStyle/>
          <a:p>
            <a:r>
              <a:rPr lang="en-US" dirty="0" smtClean="0"/>
              <a:t>External Conflict</a:t>
            </a:r>
            <a:endParaRPr lang="en-US" dirty="0"/>
          </a:p>
        </p:txBody>
      </p:sp>
    </p:spTree>
    <p:extLst>
      <p:ext uri="{BB962C8B-B14F-4D97-AF65-F5344CB8AC3E}">
        <p14:creationId xmlns:p14="http://schemas.microsoft.com/office/powerpoint/2010/main" val="3686452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portion of a narrative where the tension becomes less and less.</a:t>
            </a:r>
            <a:endParaRPr lang="en-US" dirty="0"/>
          </a:p>
        </p:txBody>
      </p:sp>
      <p:sp>
        <p:nvSpPr>
          <p:cNvPr id="3" name="Title 2"/>
          <p:cNvSpPr>
            <a:spLocks noGrp="1"/>
          </p:cNvSpPr>
          <p:nvPr>
            <p:ph type="title"/>
          </p:nvPr>
        </p:nvSpPr>
        <p:spPr/>
        <p:txBody>
          <a:bodyPr/>
          <a:lstStyle/>
          <a:p>
            <a:r>
              <a:rPr lang="fr-CA" smtClean="0"/>
              <a:t>Falling Action</a:t>
            </a:r>
            <a:endParaRPr lang="en-US" dirty="0"/>
          </a:p>
        </p:txBody>
      </p:sp>
    </p:spTree>
    <p:extLst>
      <p:ext uri="{BB962C8B-B14F-4D97-AF65-F5344CB8AC3E}">
        <p14:creationId xmlns:p14="http://schemas.microsoft.com/office/powerpoint/2010/main" val="3014161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When a narrative is in FIRST PERSON, one of the characters (the point of view character) tells the story using « I »</a:t>
            </a:r>
          </a:p>
          <a:p>
            <a:endParaRPr lang="fr-CA" smtClean="0"/>
          </a:p>
          <a:p>
            <a:r>
              <a:rPr lang="fr-CA" smtClean="0"/>
              <a:t>Example: I went to the store and bought a grapefruit. The grocer looked at me oddly.</a:t>
            </a:r>
          </a:p>
          <a:p>
            <a:endParaRPr lang="fr-CA" smtClean="0"/>
          </a:p>
          <a:p>
            <a:r>
              <a:rPr lang="fr-CA" smtClean="0"/>
              <a:t>If this were NOT in first person, what would it sound like?</a:t>
            </a:r>
            <a:endParaRPr lang="en-US" dirty="0"/>
          </a:p>
        </p:txBody>
      </p:sp>
      <p:sp>
        <p:nvSpPr>
          <p:cNvPr id="3" name="Title 2"/>
          <p:cNvSpPr>
            <a:spLocks noGrp="1"/>
          </p:cNvSpPr>
          <p:nvPr>
            <p:ph type="title"/>
          </p:nvPr>
        </p:nvSpPr>
        <p:spPr/>
        <p:txBody>
          <a:bodyPr/>
          <a:lstStyle/>
          <a:p>
            <a:r>
              <a:rPr lang="fr-CA" smtClean="0"/>
              <a:t>First person POV</a:t>
            </a:r>
            <a:endParaRPr lang="en-US" dirty="0"/>
          </a:p>
        </p:txBody>
      </p:sp>
    </p:spTree>
    <p:extLst>
      <p:ext uri="{BB962C8B-B14F-4D97-AF65-F5344CB8AC3E}">
        <p14:creationId xmlns:p14="http://schemas.microsoft.com/office/powerpoint/2010/main" val="31403100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writing technique where the author inserts an event from the story’s past into a narrative.</a:t>
            </a:r>
          </a:p>
          <a:p>
            <a:endParaRPr lang="en-US" dirty="0"/>
          </a:p>
          <a:p>
            <a:r>
              <a:rPr lang="en-US" dirty="0" smtClean="0"/>
              <a:t>This is one technique often used to explain the “backstory” of a text. Can be visual (as in movies/TV).</a:t>
            </a:r>
          </a:p>
        </p:txBody>
      </p:sp>
      <p:sp>
        <p:nvSpPr>
          <p:cNvPr id="3" name="Title 2"/>
          <p:cNvSpPr>
            <a:spLocks noGrp="1"/>
          </p:cNvSpPr>
          <p:nvPr>
            <p:ph type="title"/>
          </p:nvPr>
        </p:nvSpPr>
        <p:spPr/>
        <p:txBody>
          <a:bodyPr/>
          <a:lstStyle/>
          <a:p>
            <a:r>
              <a:rPr lang="en-US" dirty="0" smtClean="0"/>
              <a:t>Flashback</a:t>
            </a:r>
            <a:endParaRPr lang="en-US" dirty="0"/>
          </a:p>
        </p:txBody>
      </p:sp>
    </p:spTree>
    <p:extLst>
      <p:ext uri="{BB962C8B-B14F-4D97-AF65-F5344CB8AC3E}">
        <p14:creationId xmlns:p14="http://schemas.microsoft.com/office/powerpoint/2010/main" val="4191099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flat character is one that has very few personality traits. </a:t>
            </a:r>
          </a:p>
          <a:p>
            <a:endParaRPr lang="fr-CA" smtClean="0"/>
          </a:p>
          <a:p>
            <a:r>
              <a:rPr lang="fr-CA" smtClean="0"/>
              <a:t>Think in terms of a paper doll—2-dimensional. </a:t>
            </a:r>
          </a:p>
          <a:p>
            <a:r>
              <a:rPr lang="fr-CA" smtClean="0"/>
              <a:t>This sort of character could also be a stereotyped or stock character.</a:t>
            </a:r>
            <a:endParaRPr lang="en-US" dirty="0"/>
          </a:p>
        </p:txBody>
      </p:sp>
      <p:sp>
        <p:nvSpPr>
          <p:cNvPr id="3" name="Title 2"/>
          <p:cNvSpPr>
            <a:spLocks noGrp="1"/>
          </p:cNvSpPr>
          <p:nvPr>
            <p:ph type="title"/>
          </p:nvPr>
        </p:nvSpPr>
        <p:spPr/>
        <p:txBody>
          <a:bodyPr/>
          <a:lstStyle/>
          <a:p>
            <a:r>
              <a:rPr lang="fr-CA" smtClean="0"/>
              <a:t>Flat character</a:t>
            </a:r>
            <a:endParaRPr lang="en-US" dirty="0"/>
          </a:p>
        </p:txBody>
      </p:sp>
    </p:spTree>
    <p:extLst>
      <p:ext uri="{BB962C8B-B14F-4D97-AF65-F5344CB8AC3E}">
        <p14:creationId xmlns:p14="http://schemas.microsoft.com/office/powerpoint/2010/main" val="1849576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Short Story Terms</a:t>
            </a:r>
            <a:endParaRPr lang="en-US" dirty="0"/>
          </a:p>
        </p:txBody>
      </p:sp>
      <p:sp>
        <p:nvSpPr>
          <p:cNvPr id="5" name="Text Placeholder 4"/>
          <p:cNvSpPr>
            <a:spLocks noGrp="1"/>
          </p:cNvSpPr>
          <p:nvPr>
            <p:ph type="body" idx="1"/>
          </p:nvPr>
        </p:nvSpPr>
        <p:spPr/>
        <p:txBody>
          <a:bodyPr/>
          <a:lstStyle/>
          <a:p>
            <a:r>
              <a:rPr lang="en-US" smtClean="0"/>
              <a:t>Many will carry over into other units…Beware!</a:t>
            </a:r>
            <a:endParaRPr lang="en-US" dirty="0"/>
          </a:p>
        </p:txBody>
      </p:sp>
    </p:spTree>
    <p:extLst>
      <p:ext uri="{BB962C8B-B14F-4D97-AF65-F5344CB8AC3E}">
        <p14:creationId xmlns:p14="http://schemas.microsoft.com/office/powerpoint/2010/main" val="23324058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literary technique used by a writer to give hints about what is going to happen later in the narrative.</a:t>
            </a:r>
          </a:p>
          <a:p>
            <a:endParaRPr lang="fr-CA" smtClean="0"/>
          </a:p>
          <a:p>
            <a:r>
              <a:rPr lang="fr-CA" smtClean="0"/>
              <a:t>Obvious foreshadowing could include phrases like, « Little did I know what a bad idea that was » (which tells us that whatever the character did would turn out badly)</a:t>
            </a:r>
          </a:p>
          <a:p>
            <a:r>
              <a:rPr lang="fr-CA" smtClean="0"/>
              <a:t>There are other, more subtle forms of foreshadowing.</a:t>
            </a:r>
            <a:endParaRPr lang="fr-CA" dirty="0"/>
          </a:p>
        </p:txBody>
      </p:sp>
      <p:sp>
        <p:nvSpPr>
          <p:cNvPr id="3" name="Title 2"/>
          <p:cNvSpPr>
            <a:spLocks noGrp="1"/>
          </p:cNvSpPr>
          <p:nvPr>
            <p:ph type="title"/>
          </p:nvPr>
        </p:nvSpPr>
        <p:spPr/>
        <p:txBody>
          <a:bodyPr/>
          <a:lstStyle/>
          <a:p>
            <a:r>
              <a:rPr lang="fr-CA" smtClean="0"/>
              <a:t>Foreshadowing</a:t>
            </a:r>
            <a:endParaRPr lang="en-US" dirty="0"/>
          </a:p>
        </p:txBody>
      </p:sp>
    </p:spTree>
    <p:extLst>
      <p:ext uri="{BB962C8B-B14F-4D97-AF65-F5344CB8AC3E}">
        <p14:creationId xmlns:p14="http://schemas.microsoft.com/office/powerpoint/2010/main" val="2439935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smtClean="0"/>
              <a:t>Conflict that happens within one character.</a:t>
            </a:r>
          </a:p>
          <a:p>
            <a:endParaRPr lang="fr-CA" smtClean="0"/>
          </a:p>
          <a:p>
            <a:endParaRPr lang="fr-CA" smtClean="0"/>
          </a:p>
          <a:p>
            <a:r>
              <a:rPr lang="fr-CA" smtClean="0"/>
              <a:t>The only type of INTERNAL CONFLICT is a Person vs. Self conflict.</a:t>
            </a:r>
          </a:p>
          <a:p>
            <a:endParaRPr lang="fr-CA" dirty="0"/>
          </a:p>
        </p:txBody>
      </p:sp>
      <p:sp>
        <p:nvSpPr>
          <p:cNvPr id="3" name="Title 2"/>
          <p:cNvSpPr>
            <a:spLocks noGrp="1"/>
          </p:cNvSpPr>
          <p:nvPr>
            <p:ph type="title"/>
          </p:nvPr>
        </p:nvSpPr>
        <p:spPr/>
        <p:txBody>
          <a:bodyPr/>
          <a:lstStyle/>
          <a:p>
            <a:r>
              <a:rPr lang="fr-CA" smtClean="0"/>
              <a:t>Internal conflict</a:t>
            </a:r>
            <a:endParaRPr lang="en-US" dirty="0"/>
          </a:p>
        </p:txBody>
      </p:sp>
    </p:spTree>
    <p:extLst>
      <p:ext uri="{BB962C8B-B14F-4D97-AF65-F5344CB8AC3E}">
        <p14:creationId xmlns:p14="http://schemas.microsoft.com/office/powerpoint/2010/main" val="1605675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Irony happens when there is a conflict between what is expected and what happens.</a:t>
            </a:r>
          </a:p>
          <a:p>
            <a:r>
              <a:rPr lang="fr-CA" smtClean="0"/>
              <a:t>There are three kinds of irony:</a:t>
            </a:r>
          </a:p>
          <a:p>
            <a:endParaRPr lang="fr-CA" smtClean="0"/>
          </a:p>
          <a:p>
            <a:r>
              <a:rPr lang="fr-CA" smtClean="0"/>
              <a:t>1. DRAMATIC IRONY: the audience knows what’s going on, but the character(s) don’t</a:t>
            </a:r>
          </a:p>
          <a:p>
            <a:pPr lvl="1"/>
            <a:r>
              <a:rPr lang="fr-CA" smtClean="0"/>
              <a:t>Ex: We know who the murderer is, but the police in the movie are still trying to figure it out.</a:t>
            </a:r>
          </a:p>
          <a:p>
            <a:pPr lvl="1"/>
            <a:endParaRPr lang="en-US" dirty="0"/>
          </a:p>
        </p:txBody>
      </p:sp>
      <p:sp>
        <p:nvSpPr>
          <p:cNvPr id="2" name="Title 1"/>
          <p:cNvSpPr>
            <a:spLocks noGrp="1"/>
          </p:cNvSpPr>
          <p:nvPr>
            <p:ph type="title"/>
          </p:nvPr>
        </p:nvSpPr>
        <p:spPr/>
        <p:txBody>
          <a:bodyPr/>
          <a:lstStyle/>
          <a:p>
            <a:r>
              <a:rPr lang="fr-CA" smtClean="0"/>
              <a:t>Irony</a:t>
            </a:r>
            <a:endParaRPr lang="en-US" dirty="0"/>
          </a:p>
        </p:txBody>
      </p:sp>
    </p:spTree>
    <p:extLst>
      <p:ext uri="{BB962C8B-B14F-4D97-AF65-F5344CB8AC3E}">
        <p14:creationId xmlns:p14="http://schemas.microsoft.com/office/powerpoint/2010/main" val="4808643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2. VERBAL IRONY: When what is said and the meaning are conflicting.</a:t>
            </a:r>
          </a:p>
          <a:p>
            <a:pPr lvl="1"/>
            <a:r>
              <a:rPr lang="fr-CA" smtClean="0"/>
              <a:t>Ex: The teacher says, « You got 2/20. Good job! »</a:t>
            </a:r>
          </a:p>
          <a:p>
            <a:pPr lvl="1"/>
            <a:endParaRPr lang="fr-CA" smtClean="0"/>
          </a:p>
          <a:p>
            <a:r>
              <a:rPr lang="fr-CA" smtClean="0"/>
              <a:t>3. SITUATIONAL IRONY: When what happens is completely unexpected, and conflicts with normal expectations.</a:t>
            </a:r>
          </a:p>
          <a:p>
            <a:pPr lvl="1"/>
            <a:r>
              <a:rPr lang="fr-CA" smtClean="0"/>
              <a:t>Ex: Man bites dog.</a:t>
            </a:r>
          </a:p>
          <a:p>
            <a:pPr lvl="1"/>
            <a:endParaRPr lang="fr-CA" dirty="0" smtClean="0"/>
          </a:p>
        </p:txBody>
      </p:sp>
      <p:sp>
        <p:nvSpPr>
          <p:cNvPr id="2" name="Title 1"/>
          <p:cNvSpPr>
            <a:spLocks noGrp="1"/>
          </p:cNvSpPr>
          <p:nvPr>
            <p:ph type="title"/>
          </p:nvPr>
        </p:nvSpPr>
        <p:spPr/>
        <p:txBody>
          <a:bodyPr/>
          <a:lstStyle/>
          <a:p>
            <a:r>
              <a:rPr lang="fr-CA" smtClean="0"/>
              <a:t>Irony continued	</a:t>
            </a:r>
            <a:endParaRPr lang="en-US" dirty="0"/>
          </a:p>
        </p:txBody>
      </p:sp>
    </p:spTree>
    <p:extLst>
      <p:ext uri="{BB962C8B-B14F-4D97-AF65-F5344CB8AC3E}">
        <p14:creationId xmlns:p14="http://schemas.microsoft.com/office/powerpoint/2010/main" val="23444594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r-CA" smtClean="0"/>
              <a:t>The story is written from a point of view that lets the reader know what some characters are thinking, but not others.</a:t>
            </a:r>
          </a:p>
          <a:p>
            <a:r>
              <a:rPr lang="fr-CA" smtClean="0"/>
              <a:t>The story is written in the third person.</a:t>
            </a:r>
          </a:p>
          <a:p>
            <a:endParaRPr lang="fr-CA" smtClean="0"/>
          </a:p>
          <a:p>
            <a:r>
              <a:rPr lang="fr-CA" smtClean="0"/>
              <a:t>E.G. « He went to the grocery store and looked carefully at all the fruit. Only the grapefruit looked fresh. While he hated grapefruit, he rememberedthat it was his cousin’s favourite. The grocer looked at him oddly as he checked out. »</a:t>
            </a:r>
            <a:endParaRPr lang="en-US" dirty="0"/>
          </a:p>
        </p:txBody>
      </p:sp>
      <p:sp>
        <p:nvSpPr>
          <p:cNvPr id="3" name="Title 2"/>
          <p:cNvSpPr>
            <a:spLocks noGrp="1"/>
          </p:cNvSpPr>
          <p:nvPr>
            <p:ph type="title"/>
          </p:nvPr>
        </p:nvSpPr>
        <p:spPr/>
        <p:txBody>
          <a:bodyPr/>
          <a:lstStyle/>
          <a:p>
            <a:r>
              <a:rPr lang="fr-CA" smtClean="0"/>
              <a:t>Limited Omniscient POV</a:t>
            </a:r>
            <a:endParaRPr lang="en-US" dirty="0"/>
          </a:p>
        </p:txBody>
      </p:sp>
    </p:spTree>
    <p:extLst>
      <p:ext uri="{BB962C8B-B14F-4D97-AF65-F5344CB8AC3E}">
        <p14:creationId xmlns:p14="http://schemas.microsoft.com/office/powerpoint/2010/main" val="4258253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dirty="0" smtClean="0"/>
              <a:t>The main feeling of a </a:t>
            </a:r>
            <a:r>
              <a:rPr lang="fr-CA" dirty="0" err="1" smtClean="0"/>
              <a:t>poem</a:t>
            </a:r>
            <a:r>
              <a:rPr lang="fr-CA" dirty="0" smtClean="0"/>
              <a:t> or story (</a:t>
            </a:r>
            <a:r>
              <a:rPr lang="fr-CA" dirty="0" err="1" smtClean="0"/>
              <a:t>see</a:t>
            </a:r>
            <a:r>
              <a:rPr lang="fr-CA" dirty="0" smtClean="0"/>
              <a:t> </a:t>
            </a:r>
            <a:r>
              <a:rPr lang="fr-CA" dirty="0" err="1" smtClean="0"/>
              <a:t>atmosphere</a:t>
            </a:r>
            <a:r>
              <a:rPr lang="fr-CA" dirty="0" smtClean="0"/>
              <a:t>)</a:t>
            </a:r>
            <a:endParaRPr lang="en-US" dirty="0"/>
          </a:p>
        </p:txBody>
      </p:sp>
      <p:sp>
        <p:nvSpPr>
          <p:cNvPr id="2" name="Title 1"/>
          <p:cNvSpPr>
            <a:spLocks noGrp="1"/>
          </p:cNvSpPr>
          <p:nvPr>
            <p:ph type="title"/>
          </p:nvPr>
        </p:nvSpPr>
        <p:spPr/>
        <p:txBody>
          <a:bodyPr/>
          <a:lstStyle/>
          <a:p>
            <a:r>
              <a:rPr lang="fr-CA" smtClean="0"/>
              <a:t>Mood</a:t>
            </a:r>
            <a:endParaRPr lang="en-US" dirty="0"/>
          </a:p>
        </p:txBody>
      </p:sp>
    </p:spTree>
    <p:extLst>
      <p:ext uri="{BB962C8B-B14F-4D97-AF65-F5344CB8AC3E}">
        <p14:creationId xmlns:p14="http://schemas.microsoft.com/office/powerpoint/2010/main" val="42721728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 of the story; the character from whose point of view the story is told.</a:t>
            </a:r>
          </a:p>
          <a:p>
            <a:endParaRPr lang="en-US" dirty="0"/>
          </a:p>
          <a:p>
            <a:r>
              <a:rPr lang="en-US" dirty="0" smtClean="0"/>
              <a:t>For example, in “The Friday Everything Changed” by Anne Hart, the narrator is one of the older, female students at the school. She is not named in the story.</a:t>
            </a:r>
          </a:p>
          <a:p>
            <a:r>
              <a:rPr lang="en-US" dirty="0" smtClean="0"/>
              <a:t>Narrator </a:t>
            </a:r>
            <a:r>
              <a:rPr lang="en-US" dirty="0" smtClean="0">
                <a:sym typeface="Symbol"/>
              </a:rPr>
              <a:t> author</a:t>
            </a:r>
          </a:p>
          <a:p>
            <a:pPr marL="0" indent="0">
              <a:buNone/>
            </a:pPr>
            <a:endParaRPr lang="en-US" dirty="0"/>
          </a:p>
        </p:txBody>
      </p:sp>
      <p:sp>
        <p:nvSpPr>
          <p:cNvPr id="3" name="Title 2"/>
          <p:cNvSpPr>
            <a:spLocks noGrp="1"/>
          </p:cNvSpPr>
          <p:nvPr>
            <p:ph type="title"/>
          </p:nvPr>
        </p:nvSpPr>
        <p:spPr/>
        <p:txBody>
          <a:bodyPr/>
          <a:lstStyle/>
          <a:p>
            <a:r>
              <a:rPr lang="en-US" dirty="0" smtClean="0"/>
              <a:t>Narrator</a:t>
            </a:r>
            <a:endParaRPr lang="en-US" dirty="0"/>
          </a:p>
        </p:txBody>
      </p:sp>
    </p:spTree>
    <p:extLst>
      <p:ext uri="{BB962C8B-B14F-4D97-AF65-F5344CB8AC3E}">
        <p14:creationId xmlns:p14="http://schemas.microsoft.com/office/powerpoint/2010/main" val="3296012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«Narrative » is another word for story.</a:t>
            </a:r>
          </a:p>
          <a:p>
            <a:endParaRPr lang="fr-CA" smtClean="0"/>
          </a:p>
          <a:p>
            <a:r>
              <a:rPr lang="fr-CA" smtClean="0"/>
              <a:t>A narrative poem is a poem that tells a story. It has a beginning, a plot, characters, etc.</a:t>
            </a:r>
            <a:endParaRPr lang="fr-CA" dirty="0"/>
          </a:p>
        </p:txBody>
      </p:sp>
      <p:sp>
        <p:nvSpPr>
          <p:cNvPr id="2" name="Title 1"/>
          <p:cNvSpPr>
            <a:spLocks noGrp="1"/>
          </p:cNvSpPr>
          <p:nvPr>
            <p:ph type="title"/>
          </p:nvPr>
        </p:nvSpPr>
        <p:spPr/>
        <p:txBody>
          <a:bodyPr/>
          <a:lstStyle/>
          <a:p>
            <a:r>
              <a:rPr lang="fr-CA" smtClean="0"/>
              <a:t>Narrative</a:t>
            </a:r>
            <a:endParaRPr lang="en-US" dirty="0"/>
          </a:p>
        </p:txBody>
      </p:sp>
    </p:spTree>
    <p:extLst>
      <p:ext uri="{BB962C8B-B14F-4D97-AF65-F5344CB8AC3E}">
        <p14:creationId xmlns:p14="http://schemas.microsoft.com/office/powerpoint/2010/main" val="41611934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r-CA" smtClean="0"/>
              <a:t>A story written from this point of view is written in the third person, as though a camera were recording the scene. No thoughts of any characters are included. Readers have to guess what characters are thinking and feeling:</a:t>
            </a:r>
          </a:p>
          <a:p>
            <a:r>
              <a:rPr lang="fr-CA" smtClean="0"/>
              <a:t>« He walked slowly to the grocery story, his brow furrowed. Pausing in the fruit aisle, he took his time examining the apples and citrus fruit. Nodding slightly, he chose a large yellow grapefruit. As he reached the checkout counter, the clerk squinted at him. »</a:t>
            </a:r>
            <a:endParaRPr lang="en-US" dirty="0"/>
          </a:p>
        </p:txBody>
      </p:sp>
      <p:sp>
        <p:nvSpPr>
          <p:cNvPr id="3" name="Title 2"/>
          <p:cNvSpPr>
            <a:spLocks noGrp="1"/>
          </p:cNvSpPr>
          <p:nvPr>
            <p:ph type="title"/>
          </p:nvPr>
        </p:nvSpPr>
        <p:spPr/>
        <p:txBody>
          <a:bodyPr/>
          <a:lstStyle/>
          <a:p>
            <a:r>
              <a:rPr lang="fr-CA" smtClean="0"/>
              <a:t>Objective POV</a:t>
            </a:r>
            <a:endParaRPr lang="en-US" dirty="0"/>
          </a:p>
        </p:txBody>
      </p:sp>
    </p:spTree>
    <p:extLst>
      <p:ext uri="{BB962C8B-B14F-4D97-AF65-F5344CB8AC3E}">
        <p14:creationId xmlns:p14="http://schemas.microsoft.com/office/powerpoint/2010/main" val="28620624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fr-CA" smtClean="0"/>
              <a:t>Omniscient means « all knowing ».</a:t>
            </a:r>
          </a:p>
          <a:p>
            <a:r>
              <a:rPr lang="fr-CA" smtClean="0"/>
              <a:t>This sort of story is written in third person. In this case, the reader knows what ALL characters are thinking and feeling:</a:t>
            </a:r>
          </a:p>
          <a:p>
            <a:r>
              <a:rPr lang="fr-CA" smtClean="0"/>
              <a:t>He enjoyedhis short walk to the grocery store. When he arrived, the smell of fresh fruit caught his full attention. His cousin was coming to visit, but she hated most fruit. What type was the only one she liked? Grapefruit! That was it! He chose a large one . As he went to pay for it, the grocer was puzzled. Joe hated all citrus fruit, she remembered. Why was he buying a grapefruit? »</a:t>
            </a:r>
            <a:endParaRPr lang="en-US" dirty="0"/>
          </a:p>
        </p:txBody>
      </p:sp>
      <p:sp>
        <p:nvSpPr>
          <p:cNvPr id="3" name="Title 2"/>
          <p:cNvSpPr>
            <a:spLocks noGrp="1"/>
          </p:cNvSpPr>
          <p:nvPr>
            <p:ph type="title"/>
          </p:nvPr>
        </p:nvSpPr>
        <p:spPr/>
        <p:txBody>
          <a:bodyPr/>
          <a:lstStyle/>
          <a:p>
            <a:r>
              <a:rPr lang="fr-CA" smtClean="0"/>
              <a:t>Omniscient POV</a:t>
            </a:r>
            <a:endParaRPr lang="en-US" dirty="0"/>
          </a:p>
        </p:txBody>
      </p:sp>
    </p:spTree>
    <p:extLst>
      <p:ext uri="{BB962C8B-B14F-4D97-AF65-F5344CB8AC3E}">
        <p14:creationId xmlns:p14="http://schemas.microsoft.com/office/powerpoint/2010/main" val="2655464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smtClean="0"/>
              <a:t>The person or force that works against the purposes of the main character in a narrative.</a:t>
            </a:r>
          </a:p>
          <a:p>
            <a:endParaRPr lang="fr-CA" smtClean="0"/>
          </a:p>
          <a:p>
            <a:r>
              <a:rPr lang="fr-CA" smtClean="0"/>
              <a:t>E.G: If Batman is the main character, then Joker is his antagonist.</a:t>
            </a:r>
          </a:p>
          <a:p>
            <a:endParaRPr lang="fr-CA" smtClean="0"/>
          </a:p>
          <a:p>
            <a:r>
              <a:rPr lang="fr-CA" smtClean="0"/>
              <a:t>Note that the main character and the antagonist can be the same person, if one part of his personality is working against other parts.</a:t>
            </a:r>
            <a:endParaRPr lang="en-US" dirty="0"/>
          </a:p>
        </p:txBody>
      </p:sp>
      <p:sp>
        <p:nvSpPr>
          <p:cNvPr id="3" name="Title 2"/>
          <p:cNvSpPr>
            <a:spLocks noGrp="1"/>
          </p:cNvSpPr>
          <p:nvPr>
            <p:ph type="title"/>
          </p:nvPr>
        </p:nvSpPr>
        <p:spPr/>
        <p:txBody>
          <a:bodyPr/>
          <a:lstStyle/>
          <a:p>
            <a:r>
              <a:rPr lang="fr-CA" smtClean="0"/>
              <a:t>Antagonist	</a:t>
            </a:r>
            <a:endParaRPr lang="en-US" dirty="0"/>
          </a:p>
        </p:txBody>
      </p:sp>
    </p:spTree>
    <p:extLst>
      <p:ext uri="{BB962C8B-B14F-4D97-AF65-F5344CB8AC3E}">
        <p14:creationId xmlns:p14="http://schemas.microsoft.com/office/powerpoint/2010/main" val="12549560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series of events making up a narrative.</a:t>
            </a:r>
          </a:p>
          <a:p>
            <a:endParaRPr lang="fr-CA" smtClean="0"/>
          </a:p>
          <a:p>
            <a:r>
              <a:rPr lang="fr-CA" smtClean="0"/>
              <a:t>« First this happened, then this happened, then this… »</a:t>
            </a:r>
            <a:endParaRPr lang="en-US" dirty="0"/>
          </a:p>
        </p:txBody>
      </p:sp>
      <p:sp>
        <p:nvSpPr>
          <p:cNvPr id="3" name="Title 2"/>
          <p:cNvSpPr>
            <a:spLocks noGrp="1"/>
          </p:cNvSpPr>
          <p:nvPr>
            <p:ph type="title"/>
          </p:nvPr>
        </p:nvSpPr>
        <p:spPr/>
        <p:txBody>
          <a:bodyPr/>
          <a:lstStyle/>
          <a:p>
            <a:r>
              <a:rPr lang="fr-CA" smtClean="0"/>
              <a:t>Plot</a:t>
            </a:r>
            <a:endParaRPr lang="en-US" dirty="0"/>
          </a:p>
        </p:txBody>
      </p:sp>
    </p:spTree>
    <p:extLst>
      <p:ext uri="{BB962C8B-B14F-4D97-AF65-F5344CB8AC3E}">
        <p14:creationId xmlns:p14="http://schemas.microsoft.com/office/powerpoint/2010/main" val="11836483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dirty="0" smtClean="0"/>
              <a:t>The main </a:t>
            </a:r>
            <a:r>
              <a:rPr lang="fr-CA" dirty="0" err="1" smtClean="0"/>
              <a:t>character</a:t>
            </a:r>
            <a:r>
              <a:rPr lang="fr-CA" dirty="0" smtClean="0"/>
              <a:t> of a narrative.</a:t>
            </a:r>
          </a:p>
          <a:p>
            <a:r>
              <a:rPr lang="fr-CA" dirty="0" err="1" smtClean="0"/>
              <a:t>Generally</a:t>
            </a:r>
            <a:r>
              <a:rPr lang="fr-CA" dirty="0" smtClean="0"/>
              <a:t>, the one </a:t>
            </a:r>
            <a:r>
              <a:rPr lang="fr-CA" dirty="0" err="1" smtClean="0"/>
              <a:t>introduced</a:t>
            </a:r>
            <a:r>
              <a:rPr lang="fr-CA" dirty="0" smtClean="0"/>
              <a:t> in the exposition, </a:t>
            </a:r>
            <a:r>
              <a:rPr lang="fr-CA" dirty="0" err="1" smtClean="0"/>
              <a:t>who</a:t>
            </a:r>
            <a:r>
              <a:rPr lang="fr-CA" dirty="0" smtClean="0"/>
              <a:t> </a:t>
            </a:r>
            <a:r>
              <a:rPr lang="fr-CA" dirty="0" err="1" smtClean="0"/>
              <a:t>undergoes</a:t>
            </a:r>
            <a:r>
              <a:rPr lang="fr-CA" dirty="0" smtClean="0"/>
              <a:t> the </a:t>
            </a:r>
            <a:r>
              <a:rPr lang="fr-CA" dirty="0" err="1" smtClean="0"/>
              <a:t>conflict</a:t>
            </a:r>
            <a:r>
              <a:rPr lang="fr-CA" dirty="0" smtClean="0"/>
              <a:t>. (The « </a:t>
            </a:r>
            <a:r>
              <a:rPr lang="fr-CA" dirty="0" err="1" smtClean="0"/>
              <a:t>person</a:t>
            </a:r>
            <a:r>
              <a:rPr lang="fr-CA" dirty="0" smtClean="0"/>
              <a:t> » in Person vs _______ of the </a:t>
            </a:r>
            <a:r>
              <a:rPr lang="fr-CA" dirty="0" err="1" smtClean="0"/>
              <a:t>conflict</a:t>
            </a:r>
            <a:r>
              <a:rPr lang="fr-CA" dirty="0" smtClean="0"/>
              <a:t>)</a:t>
            </a:r>
            <a:endParaRPr lang="fr-CA" dirty="0" smtClean="0"/>
          </a:p>
          <a:p>
            <a:endParaRPr lang="fr-CA" dirty="0" smtClean="0"/>
          </a:p>
          <a:p>
            <a:r>
              <a:rPr lang="fr-CA" dirty="0" smtClean="0"/>
              <a:t>EG: In The </a:t>
            </a:r>
            <a:r>
              <a:rPr lang="fr-CA" dirty="0" err="1" smtClean="0"/>
              <a:t>Hunger</a:t>
            </a:r>
            <a:r>
              <a:rPr lang="fr-CA" dirty="0" smtClean="0"/>
              <a:t> </a:t>
            </a:r>
            <a:r>
              <a:rPr lang="fr-CA" dirty="0" err="1" smtClean="0"/>
              <a:t>Games</a:t>
            </a:r>
            <a:r>
              <a:rPr lang="fr-CA" dirty="0" smtClean="0"/>
              <a:t> </a:t>
            </a:r>
            <a:r>
              <a:rPr lang="fr-CA" dirty="0" err="1" smtClean="0"/>
              <a:t>Katniss</a:t>
            </a:r>
            <a:r>
              <a:rPr lang="fr-CA" dirty="0" smtClean="0"/>
              <a:t> </a:t>
            </a:r>
            <a:r>
              <a:rPr lang="fr-CA" dirty="0" err="1" smtClean="0"/>
              <a:t>Everdeen</a:t>
            </a:r>
            <a:r>
              <a:rPr lang="fr-CA" dirty="0" smtClean="0"/>
              <a:t> </a:t>
            </a:r>
            <a:r>
              <a:rPr lang="fr-CA" dirty="0" err="1" smtClean="0"/>
              <a:t>is</a:t>
            </a:r>
            <a:r>
              <a:rPr lang="fr-CA" dirty="0" smtClean="0"/>
              <a:t> the </a:t>
            </a:r>
            <a:r>
              <a:rPr lang="fr-CA" dirty="0" err="1" smtClean="0"/>
              <a:t>protagonist</a:t>
            </a:r>
            <a:r>
              <a:rPr lang="fr-CA" dirty="0" smtClean="0"/>
              <a:t>. In the Harry Potter  </a:t>
            </a:r>
            <a:r>
              <a:rPr lang="fr-CA" dirty="0" err="1" smtClean="0"/>
              <a:t>series</a:t>
            </a:r>
            <a:r>
              <a:rPr lang="fr-CA" dirty="0" smtClean="0"/>
              <a:t>, Harry </a:t>
            </a:r>
            <a:r>
              <a:rPr lang="fr-CA" dirty="0" err="1" smtClean="0"/>
              <a:t>is</a:t>
            </a:r>
            <a:r>
              <a:rPr lang="fr-CA" dirty="0" smtClean="0"/>
              <a:t> the </a:t>
            </a:r>
            <a:r>
              <a:rPr lang="fr-CA" dirty="0" err="1" smtClean="0"/>
              <a:t>protagonist</a:t>
            </a:r>
            <a:r>
              <a:rPr lang="fr-CA" dirty="0" smtClean="0"/>
              <a:t>.</a:t>
            </a:r>
            <a:endParaRPr lang="en-US" dirty="0"/>
          </a:p>
        </p:txBody>
      </p:sp>
      <p:sp>
        <p:nvSpPr>
          <p:cNvPr id="3" name="Title 2"/>
          <p:cNvSpPr>
            <a:spLocks noGrp="1"/>
          </p:cNvSpPr>
          <p:nvPr>
            <p:ph type="title"/>
          </p:nvPr>
        </p:nvSpPr>
        <p:spPr/>
        <p:txBody>
          <a:bodyPr/>
          <a:lstStyle/>
          <a:p>
            <a:r>
              <a:rPr lang="fr-CA" smtClean="0"/>
              <a:t>Protagonist</a:t>
            </a:r>
            <a:endParaRPr lang="en-US" dirty="0"/>
          </a:p>
        </p:txBody>
      </p:sp>
    </p:spTree>
    <p:extLst>
      <p:ext uri="{BB962C8B-B14F-4D97-AF65-F5344CB8AC3E}">
        <p14:creationId xmlns:p14="http://schemas.microsoft.com/office/powerpoint/2010/main" val="28253826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point in a narrative where the conflict is settled and over. Usually near the end, and before the dénouement (if any).</a:t>
            </a:r>
            <a:endParaRPr lang="en-US" dirty="0"/>
          </a:p>
        </p:txBody>
      </p:sp>
      <p:sp>
        <p:nvSpPr>
          <p:cNvPr id="3" name="Title 2"/>
          <p:cNvSpPr>
            <a:spLocks noGrp="1"/>
          </p:cNvSpPr>
          <p:nvPr>
            <p:ph type="title"/>
          </p:nvPr>
        </p:nvSpPr>
        <p:spPr/>
        <p:txBody>
          <a:bodyPr/>
          <a:lstStyle/>
          <a:p>
            <a:r>
              <a:rPr lang="fr-CA" smtClean="0"/>
              <a:t>Resolution</a:t>
            </a:r>
            <a:endParaRPr lang="en-US" dirty="0"/>
          </a:p>
        </p:txBody>
      </p:sp>
    </p:spTree>
    <p:extLst>
      <p:ext uri="{BB962C8B-B14F-4D97-AF65-F5344CB8AC3E}">
        <p14:creationId xmlns:p14="http://schemas.microsoft.com/office/powerpoint/2010/main" val="9114711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part of a story between the exposition and the climax.</a:t>
            </a:r>
          </a:p>
          <a:p>
            <a:endParaRPr lang="fr-CA" smtClean="0"/>
          </a:p>
          <a:p>
            <a:r>
              <a:rPr lang="fr-CA" smtClean="0"/>
              <a:t>In this part of the story, the tension gets stronger and stronger, and the conflict is developed.</a:t>
            </a:r>
            <a:endParaRPr lang="en-US" dirty="0"/>
          </a:p>
        </p:txBody>
      </p:sp>
      <p:sp>
        <p:nvSpPr>
          <p:cNvPr id="3" name="Title 2"/>
          <p:cNvSpPr>
            <a:spLocks noGrp="1"/>
          </p:cNvSpPr>
          <p:nvPr>
            <p:ph type="title"/>
          </p:nvPr>
        </p:nvSpPr>
        <p:spPr/>
        <p:txBody>
          <a:bodyPr/>
          <a:lstStyle/>
          <a:p>
            <a:r>
              <a:rPr lang="fr-CA" smtClean="0"/>
              <a:t>Rising Action</a:t>
            </a:r>
            <a:endParaRPr lang="en-US" dirty="0"/>
          </a:p>
        </p:txBody>
      </p:sp>
    </p:spTree>
    <p:extLst>
      <p:ext uri="{BB962C8B-B14F-4D97-AF65-F5344CB8AC3E}">
        <p14:creationId xmlns:p14="http://schemas.microsoft.com/office/powerpoint/2010/main" val="34279028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Round characters have many personality traits. They seem almost like real people. </a:t>
            </a:r>
            <a:endParaRPr lang="en-US" dirty="0"/>
          </a:p>
        </p:txBody>
      </p:sp>
      <p:sp>
        <p:nvSpPr>
          <p:cNvPr id="3" name="Title 2"/>
          <p:cNvSpPr>
            <a:spLocks noGrp="1"/>
          </p:cNvSpPr>
          <p:nvPr>
            <p:ph type="title"/>
          </p:nvPr>
        </p:nvSpPr>
        <p:spPr/>
        <p:txBody>
          <a:bodyPr/>
          <a:lstStyle/>
          <a:p>
            <a:r>
              <a:rPr lang="fr-CA" smtClean="0"/>
              <a:t>Round character</a:t>
            </a:r>
            <a:endParaRPr lang="en-US" dirty="0"/>
          </a:p>
        </p:txBody>
      </p:sp>
    </p:spTree>
    <p:extLst>
      <p:ext uri="{BB962C8B-B14F-4D97-AF65-F5344CB8AC3E}">
        <p14:creationId xmlns:p14="http://schemas.microsoft.com/office/powerpoint/2010/main" val="32152056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dirty="0" smtClean="0"/>
              <a:t>The </a:t>
            </a:r>
            <a:r>
              <a:rPr lang="fr-CA" dirty="0" err="1" smtClean="0"/>
              <a:t>seting</a:t>
            </a:r>
            <a:r>
              <a:rPr lang="fr-CA" dirty="0" smtClean="0"/>
              <a:t> of a </a:t>
            </a:r>
            <a:r>
              <a:rPr lang="fr-CA" dirty="0" err="1" smtClean="0"/>
              <a:t>poem</a:t>
            </a:r>
            <a:r>
              <a:rPr lang="fr-CA" dirty="0" smtClean="0"/>
              <a:t> or a story has TWO parts:</a:t>
            </a:r>
          </a:p>
          <a:p>
            <a:pPr marL="0" indent="0">
              <a:buNone/>
            </a:pPr>
            <a:endParaRPr lang="fr-CA" dirty="0" smtClean="0"/>
          </a:p>
          <a:p>
            <a:pPr lvl="1"/>
            <a:r>
              <a:rPr lang="fr-CA" dirty="0" smtClean="0"/>
              <a:t>The TIME (date, or </a:t>
            </a:r>
            <a:r>
              <a:rPr lang="fr-CA" dirty="0" err="1" smtClean="0"/>
              <a:t>era</a:t>
            </a:r>
            <a:r>
              <a:rPr lang="fr-CA" dirty="0" smtClean="0"/>
              <a:t>, </a:t>
            </a:r>
            <a:r>
              <a:rPr lang="fr-CA" dirty="0" err="1" smtClean="0"/>
              <a:t>like</a:t>
            </a:r>
            <a:r>
              <a:rPr lang="fr-CA" dirty="0" smtClean="0"/>
              <a:t> « in the 1960s » or « in </a:t>
            </a:r>
            <a:r>
              <a:rPr lang="fr-CA" dirty="0" err="1" smtClean="0"/>
              <a:t>medieval</a:t>
            </a:r>
            <a:r>
              <a:rPr lang="fr-CA" dirty="0" smtClean="0"/>
              <a:t> times »)</a:t>
            </a:r>
          </a:p>
          <a:p>
            <a:pPr lvl="1"/>
            <a:r>
              <a:rPr lang="fr-CA" dirty="0" smtClean="0"/>
              <a:t>The PLACE  (</a:t>
            </a:r>
            <a:r>
              <a:rPr lang="fr-CA" dirty="0" err="1" smtClean="0"/>
              <a:t>England</a:t>
            </a:r>
            <a:r>
              <a:rPr lang="fr-CA" dirty="0" smtClean="0"/>
              <a:t>, a </a:t>
            </a:r>
            <a:r>
              <a:rPr lang="fr-CA" dirty="0" err="1" smtClean="0"/>
              <a:t>small</a:t>
            </a:r>
            <a:r>
              <a:rPr lang="fr-CA" dirty="0" smtClean="0"/>
              <a:t> </a:t>
            </a:r>
            <a:r>
              <a:rPr lang="fr-CA" dirty="0" err="1" smtClean="0"/>
              <a:t>town</a:t>
            </a:r>
            <a:r>
              <a:rPr lang="fr-CA" dirty="0" smtClean="0"/>
              <a:t> in the USA, New York City, the </a:t>
            </a:r>
            <a:r>
              <a:rPr lang="fr-CA" dirty="0" err="1" smtClean="0"/>
              <a:t>Okanagan</a:t>
            </a:r>
            <a:r>
              <a:rPr lang="fr-CA" dirty="0" smtClean="0"/>
              <a:t> </a:t>
            </a:r>
            <a:r>
              <a:rPr lang="fr-CA" dirty="0" err="1" smtClean="0"/>
              <a:t>Valley</a:t>
            </a:r>
            <a:r>
              <a:rPr lang="fr-CA" dirty="0" smtClean="0"/>
              <a:t>)</a:t>
            </a:r>
          </a:p>
          <a:p>
            <a:pPr lvl="1"/>
            <a:endParaRPr lang="fr-CA" dirty="0"/>
          </a:p>
          <a:p>
            <a:r>
              <a:rPr lang="fr-CA" dirty="0" err="1" smtClean="0"/>
              <a:t>We</a:t>
            </a:r>
            <a:r>
              <a:rPr lang="fr-CA" dirty="0" smtClean="0"/>
              <a:t> </a:t>
            </a:r>
            <a:r>
              <a:rPr lang="fr-CA" dirty="0" err="1" smtClean="0"/>
              <a:t>don’t</a:t>
            </a:r>
            <a:r>
              <a:rPr lang="fr-CA" dirty="0" smtClean="0"/>
              <a:t> </a:t>
            </a:r>
            <a:r>
              <a:rPr lang="fr-CA" dirty="0" err="1" smtClean="0"/>
              <a:t>always</a:t>
            </a:r>
            <a:r>
              <a:rPr lang="fr-CA" dirty="0" smtClean="0"/>
              <a:t> know the exact date and place a story </a:t>
            </a:r>
            <a:r>
              <a:rPr lang="fr-CA" dirty="0" err="1" smtClean="0"/>
              <a:t>takes</a:t>
            </a:r>
            <a:r>
              <a:rPr lang="fr-CA" dirty="0" smtClean="0"/>
              <a:t> place, but the </a:t>
            </a:r>
            <a:r>
              <a:rPr lang="fr-CA" dirty="0" err="1" smtClean="0"/>
              <a:t>author</a:t>
            </a:r>
            <a:r>
              <a:rPr lang="fr-CA" dirty="0" smtClean="0"/>
              <a:t> </a:t>
            </a:r>
            <a:r>
              <a:rPr lang="fr-CA" dirty="0" err="1" smtClean="0"/>
              <a:t>always</a:t>
            </a:r>
            <a:r>
              <a:rPr lang="fr-CA" dirty="0" smtClean="0"/>
              <a:t> </a:t>
            </a:r>
            <a:r>
              <a:rPr lang="fr-CA" dirty="0" err="1" smtClean="0"/>
              <a:t>leaves</a:t>
            </a:r>
            <a:r>
              <a:rPr lang="fr-CA" dirty="0" smtClean="0"/>
              <a:t> clues!</a:t>
            </a:r>
            <a:endParaRPr lang="en-US" dirty="0"/>
          </a:p>
        </p:txBody>
      </p:sp>
      <p:sp>
        <p:nvSpPr>
          <p:cNvPr id="2" name="Title 1"/>
          <p:cNvSpPr>
            <a:spLocks noGrp="1"/>
          </p:cNvSpPr>
          <p:nvPr>
            <p:ph type="title"/>
          </p:nvPr>
        </p:nvSpPr>
        <p:spPr/>
        <p:txBody>
          <a:bodyPr/>
          <a:lstStyle/>
          <a:p>
            <a:r>
              <a:rPr lang="fr-CA" smtClean="0"/>
              <a:t>Setting</a:t>
            </a:r>
            <a:endParaRPr lang="en-US" dirty="0"/>
          </a:p>
        </p:txBody>
      </p:sp>
    </p:spTree>
    <p:extLst>
      <p:ext uri="{BB962C8B-B14F-4D97-AF65-F5344CB8AC3E}">
        <p14:creationId xmlns:p14="http://schemas.microsoft.com/office/powerpoint/2010/main" val="2230772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dirty="0" err="1" smtClean="0"/>
              <a:t>Static</a:t>
            </a:r>
            <a:r>
              <a:rPr lang="fr-CA" dirty="0" smtClean="0"/>
              <a:t> </a:t>
            </a:r>
            <a:r>
              <a:rPr lang="fr-CA" dirty="0" err="1" smtClean="0"/>
              <a:t>characters</a:t>
            </a:r>
            <a:r>
              <a:rPr lang="fr-CA" dirty="0" smtClean="0"/>
              <a:t> are the opposite of </a:t>
            </a:r>
            <a:r>
              <a:rPr lang="fr-CA" dirty="0" err="1" smtClean="0"/>
              <a:t>dynamic</a:t>
            </a:r>
            <a:r>
              <a:rPr lang="fr-CA" dirty="0" smtClean="0"/>
              <a:t> </a:t>
            </a:r>
            <a:r>
              <a:rPr lang="fr-CA" dirty="0" err="1" smtClean="0"/>
              <a:t>ones</a:t>
            </a:r>
            <a:r>
              <a:rPr lang="fr-CA" dirty="0" smtClean="0"/>
              <a:t>. </a:t>
            </a:r>
            <a:r>
              <a:rPr lang="fr-CA" dirty="0" err="1" smtClean="0"/>
              <a:t>They</a:t>
            </a:r>
            <a:r>
              <a:rPr lang="fr-CA" dirty="0" smtClean="0"/>
              <a:t> do not </a:t>
            </a:r>
            <a:r>
              <a:rPr lang="fr-CA" dirty="0" err="1" smtClean="0"/>
              <a:t>undergo</a:t>
            </a:r>
            <a:r>
              <a:rPr lang="fr-CA" dirty="0" smtClean="0"/>
              <a:t> </a:t>
            </a:r>
            <a:r>
              <a:rPr lang="fr-CA" dirty="0" err="1" smtClean="0"/>
              <a:t>any</a:t>
            </a:r>
            <a:r>
              <a:rPr lang="fr-CA" dirty="0" smtClean="0"/>
              <a:t> </a:t>
            </a:r>
            <a:r>
              <a:rPr lang="fr-CA" b="1" dirty="0" err="1" smtClean="0"/>
              <a:t>significant</a:t>
            </a:r>
            <a:r>
              <a:rPr lang="fr-CA" dirty="0" smtClean="0"/>
              <a:t> changes in a story</a:t>
            </a:r>
            <a:r>
              <a:rPr lang="fr-CA" dirty="0" smtClean="0"/>
              <a:t>.</a:t>
            </a:r>
          </a:p>
          <a:p>
            <a:pPr marL="0" indent="0">
              <a:buNone/>
            </a:pPr>
            <a:endParaRPr lang="fr-CA" dirty="0" smtClean="0"/>
          </a:p>
          <a:p>
            <a:endParaRPr lang="fr-CA" dirty="0" smtClean="0"/>
          </a:p>
          <a:p>
            <a:r>
              <a:rPr lang="fr-CA" dirty="0" smtClean="0"/>
              <a:t>For </a:t>
            </a:r>
            <a:r>
              <a:rPr lang="fr-CA" dirty="0" err="1" smtClean="0"/>
              <a:t>example</a:t>
            </a:r>
            <a:r>
              <a:rPr lang="fr-CA" dirty="0" smtClean="0"/>
              <a:t>, Homer Simpson </a:t>
            </a:r>
            <a:r>
              <a:rPr lang="fr-CA" dirty="0" err="1" smtClean="0"/>
              <a:t>never</a:t>
            </a:r>
            <a:r>
              <a:rPr lang="fr-CA" dirty="0" smtClean="0"/>
              <a:t> </a:t>
            </a:r>
            <a:r>
              <a:rPr lang="fr-CA" dirty="0" err="1" smtClean="0"/>
              <a:t>learns</a:t>
            </a:r>
            <a:r>
              <a:rPr lang="fr-CA" dirty="0" smtClean="0"/>
              <a:t> </a:t>
            </a:r>
            <a:r>
              <a:rPr lang="fr-CA" dirty="0" err="1" smtClean="0"/>
              <a:t>anything</a:t>
            </a:r>
            <a:r>
              <a:rPr lang="fr-CA" dirty="0" smtClean="0"/>
              <a:t> </a:t>
            </a:r>
            <a:r>
              <a:rPr lang="fr-CA" dirty="0" err="1" smtClean="0"/>
              <a:t>from</a:t>
            </a:r>
            <a:r>
              <a:rPr lang="fr-CA" dirty="0" smtClean="0"/>
              <a:t> all </a:t>
            </a:r>
            <a:r>
              <a:rPr lang="fr-CA" dirty="0" err="1" smtClean="0"/>
              <a:t>his</a:t>
            </a:r>
            <a:r>
              <a:rPr lang="fr-CA" dirty="0" smtClean="0"/>
              <a:t> </a:t>
            </a:r>
            <a:r>
              <a:rPr lang="fr-CA" dirty="0" err="1" smtClean="0"/>
              <a:t>silly</a:t>
            </a:r>
            <a:r>
              <a:rPr lang="fr-CA" dirty="0" smtClean="0"/>
              <a:t> </a:t>
            </a:r>
            <a:r>
              <a:rPr lang="fr-CA" dirty="0" err="1" smtClean="0"/>
              <a:t>mistakes</a:t>
            </a:r>
            <a:r>
              <a:rPr lang="fr-CA" dirty="0" smtClean="0"/>
              <a:t>. He </a:t>
            </a:r>
            <a:r>
              <a:rPr lang="fr-CA" dirty="0" err="1" smtClean="0"/>
              <a:t>is</a:t>
            </a:r>
            <a:r>
              <a:rPr lang="fr-CA" dirty="0" smtClean="0"/>
              <a:t> a </a:t>
            </a:r>
            <a:r>
              <a:rPr lang="fr-CA" dirty="0" err="1" smtClean="0"/>
              <a:t>static</a:t>
            </a:r>
            <a:r>
              <a:rPr lang="fr-CA" dirty="0" smtClean="0"/>
              <a:t> </a:t>
            </a:r>
            <a:r>
              <a:rPr lang="fr-CA" dirty="0" err="1" smtClean="0"/>
              <a:t>character</a:t>
            </a:r>
            <a:r>
              <a:rPr lang="fr-CA" dirty="0" smtClean="0"/>
              <a:t>.</a:t>
            </a:r>
            <a:endParaRPr lang="en-US" dirty="0"/>
          </a:p>
        </p:txBody>
      </p:sp>
      <p:sp>
        <p:nvSpPr>
          <p:cNvPr id="3" name="Title 2"/>
          <p:cNvSpPr>
            <a:spLocks noGrp="1"/>
          </p:cNvSpPr>
          <p:nvPr>
            <p:ph type="title"/>
          </p:nvPr>
        </p:nvSpPr>
        <p:spPr/>
        <p:txBody>
          <a:bodyPr/>
          <a:lstStyle/>
          <a:p>
            <a:r>
              <a:rPr lang="fr-CA" smtClean="0"/>
              <a:t>Static character</a:t>
            </a:r>
            <a:endParaRPr lang="en-US" dirty="0"/>
          </a:p>
        </p:txBody>
      </p:sp>
    </p:spTree>
    <p:extLst>
      <p:ext uri="{BB962C8B-B14F-4D97-AF65-F5344CB8AC3E}">
        <p14:creationId xmlns:p14="http://schemas.microsoft.com/office/powerpoint/2010/main" val="11381563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r-CA" smtClean="0"/>
              <a:t>A stock or stereotyped character is one who can be summed up in a couple of words, or a short phrase.</a:t>
            </a:r>
          </a:p>
          <a:p>
            <a:endParaRPr lang="fr-CA" smtClean="0"/>
          </a:p>
          <a:p>
            <a:pPr lvl="1"/>
            <a:r>
              <a:rPr lang="fr-CA" smtClean="0"/>
              <a:t>Mad scientist.</a:t>
            </a:r>
          </a:p>
          <a:p>
            <a:pPr lvl="1"/>
            <a:r>
              <a:rPr lang="fr-CA" smtClean="0"/>
              <a:t>Protective dad</a:t>
            </a:r>
          </a:p>
          <a:p>
            <a:pPr lvl="1"/>
            <a:r>
              <a:rPr lang="fr-CA" smtClean="0"/>
              <a:t>Soccer mom</a:t>
            </a:r>
          </a:p>
          <a:p>
            <a:pPr lvl="1"/>
            <a:endParaRPr lang="fr-CA" smtClean="0"/>
          </a:p>
          <a:p>
            <a:pPr lvl="1"/>
            <a:r>
              <a:rPr lang="fr-CA" smtClean="0"/>
              <a:t>You often don’t learn much more about the character than these few words. Can you picture each one of these?</a:t>
            </a:r>
            <a:endParaRPr lang="fr-CA" dirty="0" smtClean="0"/>
          </a:p>
        </p:txBody>
      </p:sp>
      <p:sp>
        <p:nvSpPr>
          <p:cNvPr id="3" name="Title 2"/>
          <p:cNvSpPr>
            <a:spLocks noGrp="1"/>
          </p:cNvSpPr>
          <p:nvPr>
            <p:ph type="title"/>
          </p:nvPr>
        </p:nvSpPr>
        <p:spPr/>
        <p:txBody>
          <a:bodyPr/>
          <a:lstStyle/>
          <a:p>
            <a:r>
              <a:rPr lang="fr-CA" smtClean="0"/>
              <a:t>Stock/Stereotyped Character</a:t>
            </a:r>
            <a:endParaRPr lang="en-US" dirty="0"/>
          </a:p>
        </p:txBody>
      </p:sp>
    </p:spTree>
    <p:extLst>
      <p:ext uri="{BB962C8B-B14F-4D97-AF65-F5344CB8AC3E}">
        <p14:creationId xmlns:p14="http://schemas.microsoft.com/office/powerpoint/2010/main" val="16660815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When you are uncertain what will happen next in a story, and you are anxious to find out what it is…you are in suspense</a:t>
            </a:r>
            <a:endParaRPr lang="en-US" dirty="0"/>
          </a:p>
        </p:txBody>
      </p:sp>
      <p:sp>
        <p:nvSpPr>
          <p:cNvPr id="3" name="Title 2"/>
          <p:cNvSpPr>
            <a:spLocks noGrp="1"/>
          </p:cNvSpPr>
          <p:nvPr>
            <p:ph type="title"/>
          </p:nvPr>
        </p:nvSpPr>
        <p:spPr/>
        <p:txBody>
          <a:bodyPr/>
          <a:lstStyle/>
          <a:p>
            <a:r>
              <a:rPr lang="fr-CA" smtClean="0"/>
              <a:t>Suspense</a:t>
            </a:r>
            <a:endParaRPr lang="en-US" dirty="0"/>
          </a:p>
        </p:txBody>
      </p:sp>
    </p:spTree>
    <p:extLst>
      <p:ext uri="{BB962C8B-B14F-4D97-AF65-F5344CB8AC3E}">
        <p14:creationId xmlns:p14="http://schemas.microsoft.com/office/powerpoint/2010/main" val="4104614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dirty="0" smtClean="0"/>
              <a:t>A </a:t>
            </a:r>
            <a:r>
              <a:rPr lang="fr-CA" dirty="0" err="1" smtClean="0"/>
              <a:t>symbol</a:t>
            </a:r>
            <a:r>
              <a:rPr lang="fr-CA" dirty="0" smtClean="0"/>
              <a:t> </a:t>
            </a:r>
            <a:r>
              <a:rPr lang="fr-CA" dirty="0" err="1" smtClean="0"/>
              <a:t>is</a:t>
            </a:r>
            <a:r>
              <a:rPr lang="fr-CA" dirty="0" smtClean="0"/>
              <a:t> a THING in a story or </a:t>
            </a:r>
            <a:r>
              <a:rPr lang="fr-CA" dirty="0" err="1" smtClean="0"/>
              <a:t>poem</a:t>
            </a:r>
            <a:r>
              <a:rPr lang="fr-CA" dirty="0" smtClean="0"/>
              <a:t> </a:t>
            </a:r>
            <a:r>
              <a:rPr lang="fr-CA" dirty="0" err="1" smtClean="0"/>
              <a:t>which</a:t>
            </a:r>
            <a:r>
              <a:rPr lang="fr-CA" dirty="0" smtClean="0"/>
              <a:t> stands for or replaces </a:t>
            </a:r>
            <a:r>
              <a:rPr lang="fr-CA" dirty="0" err="1" smtClean="0"/>
              <a:t>another</a:t>
            </a:r>
            <a:r>
              <a:rPr lang="fr-CA" dirty="0" smtClean="0"/>
              <a:t> </a:t>
            </a:r>
            <a:r>
              <a:rPr lang="fr-CA" dirty="0" err="1" smtClean="0"/>
              <a:t>thing</a:t>
            </a:r>
            <a:r>
              <a:rPr lang="fr-CA" dirty="0" smtClean="0"/>
              <a:t>.</a:t>
            </a:r>
            <a:endParaRPr lang="fr-CA" dirty="0" smtClean="0"/>
          </a:p>
          <a:p>
            <a:r>
              <a:rPr lang="fr-CA" dirty="0" smtClean="0"/>
              <a:t>EG: The stars and </a:t>
            </a:r>
            <a:r>
              <a:rPr lang="fr-CA" dirty="0" err="1" smtClean="0"/>
              <a:t>stripes</a:t>
            </a:r>
            <a:r>
              <a:rPr lang="fr-CA" dirty="0" smtClean="0"/>
              <a:t> (flag) </a:t>
            </a:r>
            <a:r>
              <a:rPr lang="fr-CA" dirty="0" err="1" smtClean="0"/>
              <a:t>represents</a:t>
            </a:r>
            <a:r>
              <a:rPr lang="fr-CA" dirty="0" smtClean="0"/>
              <a:t> the United States</a:t>
            </a:r>
          </a:p>
          <a:p>
            <a:r>
              <a:rPr lang="fr-CA" dirty="0" smtClean="0"/>
              <a:t>EG: the </a:t>
            </a:r>
            <a:r>
              <a:rPr lang="fr-CA" dirty="0" err="1" smtClean="0"/>
              <a:t>moon</a:t>
            </a:r>
            <a:r>
              <a:rPr lang="fr-CA" dirty="0" smtClean="0"/>
              <a:t> </a:t>
            </a:r>
            <a:r>
              <a:rPr lang="fr-CA" dirty="0" err="1" smtClean="0"/>
              <a:t>might</a:t>
            </a:r>
            <a:r>
              <a:rPr lang="fr-CA" dirty="0" smtClean="0"/>
              <a:t> </a:t>
            </a:r>
            <a:r>
              <a:rPr lang="fr-CA" dirty="0" err="1" smtClean="0"/>
              <a:t>represent</a:t>
            </a:r>
            <a:r>
              <a:rPr lang="fr-CA" dirty="0" smtClean="0"/>
              <a:t> </a:t>
            </a:r>
            <a:r>
              <a:rPr lang="fr-CA" dirty="0" err="1" smtClean="0"/>
              <a:t>mystery</a:t>
            </a:r>
            <a:r>
              <a:rPr lang="fr-CA" dirty="0" smtClean="0"/>
              <a:t> or </a:t>
            </a:r>
            <a:r>
              <a:rPr lang="fr-CA" dirty="0" err="1" smtClean="0"/>
              <a:t>magic</a:t>
            </a:r>
            <a:r>
              <a:rPr lang="fr-CA" dirty="0" smtClean="0"/>
              <a:t> in a </a:t>
            </a:r>
            <a:r>
              <a:rPr lang="fr-CA" dirty="0" smtClean="0"/>
              <a:t>story</a:t>
            </a:r>
            <a:endParaRPr lang="fr-CA" dirty="0"/>
          </a:p>
          <a:p>
            <a:pPr marL="0" indent="0">
              <a:buNone/>
            </a:pPr>
            <a:r>
              <a:rPr lang="fr-CA" dirty="0" smtClean="0"/>
              <a:t>The flag and </a:t>
            </a:r>
            <a:r>
              <a:rPr lang="fr-CA" dirty="0" err="1" smtClean="0"/>
              <a:t>moon</a:t>
            </a:r>
            <a:r>
              <a:rPr lang="fr-CA" dirty="0" smtClean="0"/>
              <a:t> are </a:t>
            </a:r>
            <a:r>
              <a:rPr lang="fr-CA" dirty="0" err="1" smtClean="0"/>
              <a:t>symbols</a:t>
            </a:r>
            <a:r>
              <a:rPr lang="fr-CA" dirty="0"/>
              <a:t> </a:t>
            </a:r>
            <a:r>
              <a:rPr lang="fr-CA" dirty="0" smtClean="0"/>
              <a:t>in </a:t>
            </a:r>
            <a:r>
              <a:rPr lang="fr-CA" dirty="0" err="1" smtClean="0"/>
              <a:t>these</a:t>
            </a:r>
            <a:r>
              <a:rPr lang="fr-CA" dirty="0" smtClean="0"/>
              <a:t> </a:t>
            </a:r>
            <a:r>
              <a:rPr lang="fr-CA" dirty="0" err="1" smtClean="0"/>
              <a:t>examples</a:t>
            </a:r>
            <a:r>
              <a:rPr lang="fr-CA" dirty="0" smtClean="0"/>
              <a:t>.</a:t>
            </a:r>
          </a:p>
          <a:p>
            <a:pPr marL="0" indent="0">
              <a:buNone/>
            </a:pPr>
            <a:endParaRPr lang="fr-CA" dirty="0"/>
          </a:p>
          <a:p>
            <a:pPr marL="0" indent="0">
              <a:buNone/>
            </a:pPr>
            <a:r>
              <a:rPr lang="fr-CA" dirty="0" smtClean="0"/>
              <a:t>« </a:t>
            </a:r>
            <a:r>
              <a:rPr lang="fr-CA" dirty="0" err="1" smtClean="0"/>
              <a:t>Symbolism</a:t>
            </a:r>
            <a:r>
              <a:rPr lang="fr-CA" dirty="0" smtClean="0"/>
              <a:t> » </a:t>
            </a:r>
            <a:r>
              <a:rPr lang="fr-CA" dirty="0" err="1" smtClean="0"/>
              <a:t>is</a:t>
            </a:r>
            <a:r>
              <a:rPr lang="fr-CA" dirty="0" smtClean="0"/>
              <a:t> the use of </a:t>
            </a:r>
            <a:r>
              <a:rPr lang="fr-CA" dirty="0" err="1" smtClean="0"/>
              <a:t>symbols</a:t>
            </a:r>
            <a:r>
              <a:rPr lang="fr-CA" dirty="0" smtClean="0"/>
              <a:t>.</a:t>
            </a:r>
            <a:endParaRPr lang="en-US" dirty="0"/>
          </a:p>
        </p:txBody>
      </p:sp>
      <p:sp>
        <p:nvSpPr>
          <p:cNvPr id="3" name="Title 2"/>
          <p:cNvSpPr>
            <a:spLocks noGrp="1"/>
          </p:cNvSpPr>
          <p:nvPr>
            <p:ph type="title"/>
          </p:nvPr>
        </p:nvSpPr>
        <p:spPr/>
        <p:txBody>
          <a:bodyPr/>
          <a:lstStyle/>
          <a:p>
            <a:r>
              <a:rPr lang="fr-CA" smtClean="0"/>
              <a:t>Symbol</a:t>
            </a:r>
            <a:endParaRPr lang="en-US" dirty="0"/>
          </a:p>
        </p:txBody>
      </p:sp>
    </p:spTree>
    <p:extLst>
      <p:ext uri="{BB962C8B-B14F-4D97-AF65-F5344CB8AC3E}">
        <p14:creationId xmlns:p14="http://schemas.microsoft.com/office/powerpoint/2010/main" val="1372612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dirty="0" smtClean="0"/>
              <a:t>The </a:t>
            </a:r>
            <a:r>
              <a:rPr lang="fr-CA" dirty="0" err="1" smtClean="0"/>
              <a:t>emotional</a:t>
            </a:r>
            <a:r>
              <a:rPr lang="fr-CA" dirty="0" smtClean="0"/>
              <a:t> feeling </a:t>
            </a:r>
            <a:r>
              <a:rPr lang="fr-CA" dirty="0" err="1" smtClean="0"/>
              <a:t>that</a:t>
            </a:r>
            <a:r>
              <a:rPr lang="fr-CA" dirty="0" smtClean="0"/>
              <a:t> </a:t>
            </a:r>
            <a:r>
              <a:rPr lang="fr-CA" dirty="0" err="1" smtClean="0"/>
              <a:t>comes</a:t>
            </a:r>
            <a:r>
              <a:rPr lang="fr-CA" dirty="0" smtClean="0"/>
              <a:t> </a:t>
            </a:r>
            <a:r>
              <a:rPr lang="fr-CA" dirty="0" err="1" smtClean="0"/>
              <a:t>across</a:t>
            </a:r>
            <a:r>
              <a:rPr lang="fr-CA" dirty="0" smtClean="0"/>
              <a:t> in a short story or </a:t>
            </a:r>
            <a:r>
              <a:rPr lang="fr-CA" dirty="0" err="1" smtClean="0"/>
              <a:t>poem</a:t>
            </a:r>
            <a:r>
              <a:rPr lang="fr-CA" dirty="0" smtClean="0"/>
              <a:t>.</a:t>
            </a:r>
          </a:p>
          <a:p>
            <a:endParaRPr lang="fr-CA" dirty="0" smtClean="0"/>
          </a:p>
          <a:p>
            <a:r>
              <a:rPr lang="fr-CA" dirty="0" smtClean="0"/>
              <a:t>Ex: </a:t>
            </a:r>
            <a:r>
              <a:rPr lang="fr-CA" dirty="0" err="1" smtClean="0"/>
              <a:t>sad</a:t>
            </a:r>
            <a:r>
              <a:rPr lang="fr-CA" dirty="0" smtClean="0"/>
              <a:t>, </a:t>
            </a:r>
            <a:r>
              <a:rPr lang="fr-CA" dirty="0" err="1" smtClean="0"/>
              <a:t>gloomy</a:t>
            </a:r>
            <a:r>
              <a:rPr lang="fr-CA" dirty="0" smtClean="0"/>
              <a:t>, </a:t>
            </a:r>
            <a:r>
              <a:rPr lang="fr-CA" dirty="0" err="1" smtClean="0"/>
              <a:t>terrifying</a:t>
            </a:r>
            <a:r>
              <a:rPr lang="fr-CA" dirty="0" smtClean="0"/>
              <a:t>, </a:t>
            </a:r>
            <a:r>
              <a:rPr lang="fr-CA" dirty="0" err="1" smtClean="0"/>
              <a:t>mysterious</a:t>
            </a:r>
            <a:r>
              <a:rPr lang="fr-CA" dirty="0" smtClean="0"/>
              <a:t>, </a:t>
            </a:r>
            <a:r>
              <a:rPr lang="fr-CA" dirty="0" err="1" smtClean="0"/>
              <a:t>joyful</a:t>
            </a:r>
            <a:r>
              <a:rPr lang="fr-CA" dirty="0" smtClean="0"/>
              <a:t>, </a:t>
            </a:r>
            <a:r>
              <a:rPr lang="fr-CA" dirty="0" err="1" smtClean="0"/>
              <a:t>cheery</a:t>
            </a:r>
            <a:r>
              <a:rPr lang="fr-CA" dirty="0" smtClean="0"/>
              <a:t>, </a:t>
            </a:r>
            <a:r>
              <a:rPr lang="fr-CA" dirty="0" err="1" smtClean="0"/>
              <a:t>serene</a:t>
            </a:r>
            <a:r>
              <a:rPr lang="fr-CA" dirty="0" smtClean="0"/>
              <a:t>, etc.</a:t>
            </a:r>
          </a:p>
          <a:p>
            <a:endParaRPr lang="fr-CA" dirty="0" smtClean="0"/>
          </a:p>
          <a:p>
            <a:r>
              <a:rPr lang="fr-CA" dirty="0" err="1" smtClean="0"/>
              <a:t>Also</a:t>
            </a:r>
            <a:r>
              <a:rPr lang="fr-CA" dirty="0" smtClean="0"/>
              <a:t> </a:t>
            </a:r>
            <a:r>
              <a:rPr lang="fr-CA" dirty="0" err="1" smtClean="0"/>
              <a:t>called</a:t>
            </a:r>
            <a:r>
              <a:rPr lang="fr-CA" dirty="0" smtClean="0"/>
              <a:t> MOOD.</a:t>
            </a:r>
            <a:endParaRPr lang="en-US" dirty="0"/>
          </a:p>
        </p:txBody>
      </p:sp>
      <p:sp>
        <p:nvSpPr>
          <p:cNvPr id="2" name="Title 1"/>
          <p:cNvSpPr>
            <a:spLocks noGrp="1"/>
          </p:cNvSpPr>
          <p:nvPr>
            <p:ph type="title"/>
          </p:nvPr>
        </p:nvSpPr>
        <p:spPr/>
        <p:txBody>
          <a:bodyPr/>
          <a:lstStyle/>
          <a:p>
            <a:r>
              <a:rPr lang="fr-CA" smtClean="0"/>
              <a:t>Atmosphere</a:t>
            </a:r>
            <a:endParaRPr lang="en-US" dirty="0"/>
          </a:p>
        </p:txBody>
      </p:sp>
    </p:spTree>
    <p:extLst>
      <p:ext uri="{BB962C8B-B14F-4D97-AF65-F5344CB8AC3E}">
        <p14:creationId xmlns:p14="http://schemas.microsoft.com/office/powerpoint/2010/main" val="33040504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057401"/>
            <a:ext cx="7745505" cy="4572000"/>
          </a:xfrm>
        </p:spPr>
        <p:txBody>
          <a:bodyPr>
            <a:normAutofit fontScale="92500" lnSpcReduction="10000"/>
          </a:bodyPr>
          <a:lstStyle/>
          <a:p>
            <a:r>
              <a:rPr lang="fr-CA" dirty="0" smtClean="0"/>
              <a:t>The « point » of a story or </a:t>
            </a:r>
            <a:r>
              <a:rPr lang="fr-CA" dirty="0" err="1" smtClean="0"/>
              <a:t>poem</a:t>
            </a:r>
            <a:r>
              <a:rPr lang="fr-CA" dirty="0" smtClean="0"/>
              <a:t>; the </a:t>
            </a:r>
            <a:r>
              <a:rPr lang="fr-CA" dirty="0" err="1" smtClean="0"/>
              <a:t>lesson</a:t>
            </a:r>
            <a:r>
              <a:rPr lang="fr-CA" dirty="0" smtClean="0"/>
              <a:t> about life or about people in </a:t>
            </a:r>
            <a:r>
              <a:rPr lang="fr-CA" dirty="0" err="1" smtClean="0"/>
              <a:t>general</a:t>
            </a:r>
            <a:r>
              <a:rPr lang="fr-CA" dirty="0" smtClean="0"/>
              <a:t> </a:t>
            </a:r>
            <a:r>
              <a:rPr lang="fr-CA" dirty="0" err="1" smtClean="0"/>
              <a:t>that</a:t>
            </a:r>
            <a:r>
              <a:rPr lang="fr-CA" dirty="0" smtClean="0"/>
              <a:t> </a:t>
            </a:r>
            <a:r>
              <a:rPr lang="fr-CA" dirty="0" err="1" smtClean="0"/>
              <a:t>it</a:t>
            </a:r>
            <a:r>
              <a:rPr lang="fr-CA" dirty="0" smtClean="0"/>
              <a:t> </a:t>
            </a:r>
            <a:r>
              <a:rPr lang="fr-CA" dirty="0" err="1" smtClean="0"/>
              <a:t>teaches</a:t>
            </a:r>
            <a:r>
              <a:rPr lang="fr-CA" dirty="0" smtClean="0"/>
              <a:t>.</a:t>
            </a:r>
          </a:p>
          <a:p>
            <a:endParaRPr lang="fr-CA" dirty="0" smtClean="0"/>
          </a:p>
          <a:p>
            <a:r>
              <a:rPr lang="fr-CA" dirty="0" smtClean="0"/>
              <a:t>« Love » </a:t>
            </a:r>
            <a:r>
              <a:rPr lang="fr-CA" dirty="0" err="1" smtClean="0"/>
              <a:t>is</a:t>
            </a:r>
            <a:r>
              <a:rPr lang="fr-CA" dirty="0" smtClean="0"/>
              <a:t> not a </a:t>
            </a:r>
            <a:r>
              <a:rPr lang="fr-CA" dirty="0" err="1" smtClean="0"/>
              <a:t>theme</a:t>
            </a:r>
            <a:r>
              <a:rPr lang="fr-CA" dirty="0" smtClean="0"/>
              <a:t>—</a:t>
            </a:r>
            <a:r>
              <a:rPr lang="fr-CA" dirty="0" err="1" smtClean="0"/>
              <a:t>it</a:t>
            </a:r>
            <a:r>
              <a:rPr lang="fr-CA" dirty="0" smtClean="0"/>
              <a:t> </a:t>
            </a:r>
            <a:r>
              <a:rPr lang="fr-CA" dirty="0" err="1" smtClean="0"/>
              <a:t>is</a:t>
            </a:r>
            <a:r>
              <a:rPr lang="fr-CA" dirty="0" smtClean="0"/>
              <a:t> a </a:t>
            </a:r>
            <a:r>
              <a:rPr lang="fr-CA" dirty="0" err="1" smtClean="0"/>
              <a:t>topic</a:t>
            </a:r>
            <a:r>
              <a:rPr lang="fr-CA" dirty="0" smtClean="0"/>
              <a:t>.</a:t>
            </a:r>
          </a:p>
          <a:p>
            <a:r>
              <a:rPr lang="fr-CA" dirty="0" smtClean="0"/>
              <a:t>« </a:t>
            </a:r>
            <a:r>
              <a:rPr lang="fr-CA" dirty="0" err="1" smtClean="0"/>
              <a:t>True</a:t>
            </a:r>
            <a:r>
              <a:rPr lang="fr-CA" dirty="0" smtClean="0"/>
              <a:t> love </a:t>
            </a:r>
            <a:r>
              <a:rPr lang="fr-CA" dirty="0" err="1" smtClean="0"/>
              <a:t>is</a:t>
            </a:r>
            <a:r>
              <a:rPr lang="fr-CA" dirty="0" smtClean="0"/>
              <a:t> hard to </a:t>
            </a:r>
            <a:r>
              <a:rPr lang="fr-CA" dirty="0" err="1" smtClean="0"/>
              <a:t>find</a:t>
            </a:r>
            <a:r>
              <a:rPr lang="fr-CA" dirty="0" smtClean="0"/>
              <a:t> » </a:t>
            </a:r>
            <a:r>
              <a:rPr lang="fr-CA" dirty="0" err="1" smtClean="0"/>
              <a:t>could</a:t>
            </a:r>
            <a:r>
              <a:rPr lang="fr-CA" dirty="0" smtClean="0"/>
              <a:t> </a:t>
            </a:r>
            <a:r>
              <a:rPr lang="fr-CA" dirty="0" err="1" smtClean="0"/>
              <a:t>be</a:t>
            </a:r>
            <a:r>
              <a:rPr lang="fr-CA" dirty="0" smtClean="0"/>
              <a:t> a </a:t>
            </a:r>
            <a:r>
              <a:rPr lang="fr-CA" dirty="0" err="1" smtClean="0"/>
              <a:t>theme</a:t>
            </a:r>
            <a:r>
              <a:rPr lang="fr-CA" dirty="0" smtClean="0"/>
              <a:t>.</a:t>
            </a:r>
          </a:p>
          <a:p>
            <a:endParaRPr lang="fr-CA" dirty="0" smtClean="0"/>
          </a:p>
          <a:p>
            <a:r>
              <a:rPr lang="fr-CA" dirty="0" smtClean="0"/>
              <a:t>« </a:t>
            </a:r>
            <a:r>
              <a:rPr lang="fr-CA" dirty="0" err="1" smtClean="0"/>
              <a:t>Winning</a:t>
            </a:r>
            <a:r>
              <a:rPr lang="fr-CA" dirty="0" smtClean="0"/>
              <a:t> » </a:t>
            </a:r>
            <a:r>
              <a:rPr lang="fr-CA" dirty="0" err="1" smtClean="0"/>
              <a:t>is</a:t>
            </a:r>
            <a:r>
              <a:rPr lang="fr-CA" dirty="0" smtClean="0"/>
              <a:t> not a </a:t>
            </a:r>
            <a:r>
              <a:rPr lang="fr-CA" dirty="0" err="1" smtClean="0"/>
              <a:t>theme</a:t>
            </a:r>
            <a:r>
              <a:rPr lang="fr-CA" dirty="0" smtClean="0"/>
              <a:t>.</a:t>
            </a:r>
          </a:p>
          <a:p>
            <a:r>
              <a:rPr lang="fr-CA" dirty="0" smtClean="0"/>
              <a:t>« In </a:t>
            </a:r>
            <a:r>
              <a:rPr lang="fr-CA" dirty="0" err="1" smtClean="0"/>
              <a:t>order</a:t>
            </a:r>
            <a:r>
              <a:rPr lang="fr-CA" dirty="0" smtClean="0"/>
              <a:t> to </a:t>
            </a:r>
            <a:r>
              <a:rPr lang="fr-CA" dirty="0" err="1" smtClean="0"/>
              <a:t>win</a:t>
            </a:r>
            <a:r>
              <a:rPr lang="fr-CA" dirty="0" smtClean="0"/>
              <a:t>, one must sacrifice » </a:t>
            </a:r>
            <a:r>
              <a:rPr lang="fr-CA" dirty="0" err="1" smtClean="0"/>
              <a:t>could</a:t>
            </a:r>
            <a:r>
              <a:rPr lang="fr-CA" dirty="0" smtClean="0"/>
              <a:t> </a:t>
            </a:r>
            <a:r>
              <a:rPr lang="fr-CA" dirty="0" err="1" smtClean="0"/>
              <a:t>be</a:t>
            </a:r>
            <a:r>
              <a:rPr lang="fr-CA" dirty="0" smtClean="0"/>
              <a:t> a </a:t>
            </a:r>
            <a:r>
              <a:rPr lang="fr-CA" dirty="0" err="1" smtClean="0"/>
              <a:t>theme</a:t>
            </a:r>
            <a:r>
              <a:rPr lang="fr-CA" dirty="0" smtClean="0"/>
              <a:t>.</a:t>
            </a:r>
          </a:p>
          <a:p>
            <a:pPr marL="0" indent="0">
              <a:buNone/>
            </a:pPr>
            <a:endParaRPr lang="fr-CA" dirty="0" smtClean="0"/>
          </a:p>
          <a:p>
            <a:r>
              <a:rPr lang="fr-CA" dirty="0" smtClean="0"/>
              <a:t>NOTE: </a:t>
            </a:r>
            <a:r>
              <a:rPr lang="fr-CA" dirty="0" err="1" smtClean="0"/>
              <a:t>When</a:t>
            </a:r>
            <a:r>
              <a:rPr lang="fr-CA" dirty="0" smtClean="0"/>
              <a:t> </a:t>
            </a:r>
            <a:r>
              <a:rPr lang="fr-CA" dirty="0" err="1" smtClean="0"/>
              <a:t>stating</a:t>
            </a:r>
            <a:r>
              <a:rPr lang="fr-CA" dirty="0" smtClean="0"/>
              <a:t> a </a:t>
            </a:r>
            <a:r>
              <a:rPr lang="fr-CA" dirty="0" err="1" smtClean="0"/>
              <a:t>theme</a:t>
            </a:r>
            <a:r>
              <a:rPr lang="fr-CA" dirty="0" smtClean="0"/>
              <a:t>, </a:t>
            </a:r>
            <a:r>
              <a:rPr lang="fr-CA" dirty="0" err="1" smtClean="0"/>
              <a:t>students</a:t>
            </a:r>
            <a:r>
              <a:rPr lang="fr-CA" dirty="0" smtClean="0"/>
              <a:t> MUST NOT </a:t>
            </a:r>
            <a:r>
              <a:rPr lang="fr-CA" dirty="0" err="1" smtClean="0"/>
              <a:t>sound</a:t>
            </a:r>
            <a:r>
              <a:rPr lang="fr-CA" dirty="0" smtClean="0"/>
              <a:t> </a:t>
            </a:r>
            <a:r>
              <a:rPr lang="fr-CA" dirty="0" err="1" smtClean="0"/>
              <a:t>like</a:t>
            </a:r>
            <a:r>
              <a:rPr lang="fr-CA" dirty="0" smtClean="0"/>
              <a:t> </a:t>
            </a:r>
            <a:r>
              <a:rPr lang="fr-CA" dirty="0" err="1" smtClean="0"/>
              <a:t>they</a:t>
            </a:r>
            <a:r>
              <a:rPr lang="fr-CA" dirty="0" smtClean="0"/>
              <a:t> are </a:t>
            </a:r>
            <a:r>
              <a:rPr lang="fr-CA" dirty="0" err="1" smtClean="0"/>
              <a:t>giving</a:t>
            </a:r>
            <a:r>
              <a:rPr lang="fr-CA" dirty="0" smtClean="0"/>
              <a:t> </a:t>
            </a:r>
            <a:r>
              <a:rPr lang="fr-CA" dirty="0" err="1" smtClean="0"/>
              <a:t>their</a:t>
            </a:r>
            <a:r>
              <a:rPr lang="fr-CA" dirty="0" smtClean="0"/>
              <a:t> </a:t>
            </a:r>
            <a:r>
              <a:rPr lang="fr-CA" dirty="0" err="1" smtClean="0"/>
              <a:t>teacher</a:t>
            </a:r>
            <a:r>
              <a:rPr lang="fr-CA" dirty="0" smtClean="0"/>
              <a:t> </a:t>
            </a:r>
            <a:r>
              <a:rPr lang="fr-CA" dirty="0" err="1" smtClean="0"/>
              <a:t>advice</a:t>
            </a:r>
            <a:r>
              <a:rPr lang="fr-CA" dirty="0" smtClean="0"/>
              <a:t>!</a:t>
            </a:r>
          </a:p>
          <a:p>
            <a:r>
              <a:rPr lang="fr-CA" dirty="0" err="1" smtClean="0">
                <a:sym typeface="Wingdings" pitchFamily="2" charset="2"/>
              </a:rPr>
              <a:t>Avoid</a:t>
            </a:r>
            <a:r>
              <a:rPr lang="fr-CA" dirty="0" smtClean="0">
                <a:sym typeface="Wingdings" pitchFamily="2" charset="2"/>
              </a:rPr>
              <a:t> </a:t>
            </a:r>
            <a:r>
              <a:rPr lang="fr-CA" dirty="0" err="1" smtClean="0">
                <a:sym typeface="Wingdings" pitchFamily="2" charset="2"/>
              </a:rPr>
              <a:t>stating</a:t>
            </a:r>
            <a:r>
              <a:rPr lang="fr-CA" dirty="0" smtClean="0">
                <a:sym typeface="Wingdings" pitchFamily="2" charset="2"/>
              </a:rPr>
              <a:t> </a:t>
            </a:r>
            <a:r>
              <a:rPr lang="fr-CA" dirty="0" err="1" smtClean="0">
                <a:sym typeface="Wingdings" pitchFamily="2" charset="2"/>
              </a:rPr>
              <a:t>themes</a:t>
            </a:r>
            <a:r>
              <a:rPr lang="fr-CA" dirty="0" smtClean="0">
                <a:sym typeface="Wingdings" pitchFamily="2" charset="2"/>
              </a:rPr>
              <a:t> as clichés or </a:t>
            </a:r>
            <a:r>
              <a:rPr lang="fr-CA" dirty="0" err="1" smtClean="0">
                <a:sym typeface="Wingdings" pitchFamily="2" charset="2"/>
              </a:rPr>
              <a:t>advice</a:t>
            </a:r>
            <a:r>
              <a:rPr lang="fr-CA" dirty="0" smtClean="0">
                <a:sym typeface="Wingdings" pitchFamily="2" charset="2"/>
              </a:rPr>
              <a:t>.</a:t>
            </a:r>
            <a:endParaRPr lang="fr-CA" dirty="0">
              <a:sym typeface="Wingdings" pitchFamily="2" charset="2"/>
            </a:endParaRPr>
          </a:p>
          <a:p>
            <a:endParaRPr lang="en-US" dirty="0"/>
          </a:p>
        </p:txBody>
      </p:sp>
      <p:sp>
        <p:nvSpPr>
          <p:cNvPr id="3" name="Title 2"/>
          <p:cNvSpPr>
            <a:spLocks noGrp="1"/>
          </p:cNvSpPr>
          <p:nvPr>
            <p:ph type="title"/>
          </p:nvPr>
        </p:nvSpPr>
        <p:spPr/>
        <p:txBody>
          <a:bodyPr/>
          <a:lstStyle/>
          <a:p>
            <a:r>
              <a:rPr lang="fr-CA" smtClean="0"/>
              <a:t>Theme</a:t>
            </a:r>
            <a:endParaRPr lang="en-US" dirty="0"/>
          </a:p>
        </p:txBody>
      </p:sp>
    </p:spTree>
    <p:extLst>
      <p:ext uri="{BB962C8B-B14F-4D97-AF65-F5344CB8AC3E}">
        <p14:creationId xmlns:p14="http://schemas.microsoft.com/office/powerpoint/2010/main" val="18056191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Any story written in third person POV uses mostly the pronouns « he », « she » and « they ». The narrating character is not actively involved in the story.</a:t>
            </a:r>
          </a:p>
          <a:p>
            <a:endParaRPr lang="fr-CA" smtClean="0"/>
          </a:p>
          <a:p>
            <a:r>
              <a:rPr lang="fr-CA" smtClean="0"/>
              <a:t>There are several kinds of 3rd person POV: objective, limited omniscient, and omniscient.</a:t>
            </a:r>
            <a:endParaRPr lang="en-US" dirty="0"/>
          </a:p>
        </p:txBody>
      </p:sp>
      <p:sp>
        <p:nvSpPr>
          <p:cNvPr id="3" name="Title 2"/>
          <p:cNvSpPr>
            <a:spLocks noGrp="1"/>
          </p:cNvSpPr>
          <p:nvPr>
            <p:ph type="title"/>
          </p:nvPr>
        </p:nvSpPr>
        <p:spPr/>
        <p:txBody>
          <a:bodyPr/>
          <a:lstStyle/>
          <a:p>
            <a:r>
              <a:rPr lang="fr-CA" smtClean="0"/>
              <a:t>Third person POV</a:t>
            </a:r>
            <a:endParaRPr lang="en-US" dirty="0"/>
          </a:p>
        </p:txBody>
      </p:sp>
    </p:spTree>
    <p:extLst>
      <p:ext uri="{BB962C8B-B14F-4D97-AF65-F5344CB8AC3E}">
        <p14:creationId xmlns:p14="http://schemas.microsoft.com/office/powerpoint/2010/main" val="18902577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author’s attitude toward the subject of a story or poem.</a:t>
            </a:r>
          </a:p>
          <a:p>
            <a:endParaRPr lang="fr-CA" smtClean="0"/>
          </a:p>
          <a:p>
            <a:r>
              <a:rPr lang="fr-CA" smtClean="0"/>
              <a:t>If a poem is about dogs, the author might be praising dogs’ loyalty, she might be making fun of dogs, or she might be thinking back fondly on her pet dog.</a:t>
            </a:r>
          </a:p>
          <a:p>
            <a:endParaRPr lang="fr-CA" smtClean="0"/>
          </a:p>
          <a:p>
            <a:r>
              <a:rPr lang="fr-CA" smtClean="0"/>
              <a:t>These would be a supportive tone, a mocking tone, or a reminiscent tone.</a:t>
            </a:r>
            <a:endParaRPr lang="en-US" dirty="0"/>
          </a:p>
        </p:txBody>
      </p:sp>
      <p:sp>
        <p:nvSpPr>
          <p:cNvPr id="3" name="Title 2"/>
          <p:cNvSpPr>
            <a:spLocks noGrp="1"/>
          </p:cNvSpPr>
          <p:nvPr>
            <p:ph type="title"/>
          </p:nvPr>
        </p:nvSpPr>
        <p:spPr/>
        <p:txBody>
          <a:bodyPr/>
          <a:lstStyle/>
          <a:p>
            <a:r>
              <a:rPr lang="fr-CA" smtClean="0"/>
              <a:t>Tone</a:t>
            </a:r>
            <a:endParaRPr lang="en-US" dirty="0"/>
          </a:p>
        </p:txBody>
      </p:sp>
    </p:spTree>
    <p:extLst>
      <p:ext uri="{BB962C8B-B14F-4D97-AF65-F5344CB8AC3E}">
        <p14:creationId xmlns:p14="http://schemas.microsoft.com/office/powerpoint/2010/main" val="13512819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Poetic Terms</a:t>
            </a:r>
            <a:endParaRPr lang="en-US" dirty="0"/>
          </a:p>
        </p:txBody>
      </p:sp>
      <p:sp>
        <p:nvSpPr>
          <p:cNvPr id="5" name="Text Placeholder 4"/>
          <p:cNvSpPr>
            <a:spLocks noGrp="1"/>
          </p:cNvSpPr>
          <p:nvPr>
            <p:ph type="body" idx="1"/>
          </p:nvPr>
        </p:nvSpPr>
        <p:spPr/>
        <p:txBody>
          <a:bodyPr/>
          <a:lstStyle/>
          <a:p>
            <a:r>
              <a:rPr lang="en-US" dirty="0" smtClean="0"/>
              <a:t>Some of these will show up in other units! Beware!</a:t>
            </a:r>
            <a:endParaRPr lang="en-US" dirty="0"/>
          </a:p>
        </p:txBody>
      </p:sp>
    </p:spTree>
    <p:extLst>
      <p:ext uri="{BB962C8B-B14F-4D97-AF65-F5344CB8AC3E}">
        <p14:creationId xmlns:p14="http://schemas.microsoft.com/office/powerpoint/2010/main" val="30570170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When an author or poet chooses to have a few words in a row start with the same consonant sound for effect.</a:t>
            </a:r>
          </a:p>
          <a:p>
            <a:endParaRPr lang="fr-CA" smtClean="0"/>
          </a:p>
          <a:p>
            <a:r>
              <a:rPr lang="fr-CA" smtClean="0"/>
              <a:t>EX: when the Same Sound Starts Several words in a row.</a:t>
            </a:r>
          </a:p>
          <a:p>
            <a:r>
              <a:rPr lang="fr-CA" smtClean="0"/>
              <a:t>EX: Peter Piper Picked a Peck of Pickled Peppers.</a:t>
            </a:r>
            <a:endParaRPr lang="en-US" dirty="0"/>
          </a:p>
        </p:txBody>
      </p:sp>
      <p:sp>
        <p:nvSpPr>
          <p:cNvPr id="2" name="Title 1"/>
          <p:cNvSpPr>
            <a:spLocks noGrp="1"/>
          </p:cNvSpPr>
          <p:nvPr>
            <p:ph type="title"/>
          </p:nvPr>
        </p:nvSpPr>
        <p:spPr/>
        <p:txBody>
          <a:bodyPr/>
          <a:lstStyle/>
          <a:p>
            <a:r>
              <a:rPr lang="fr-CA" smtClean="0"/>
              <a:t>Alliteration</a:t>
            </a:r>
            <a:endParaRPr lang="en-US" dirty="0"/>
          </a:p>
        </p:txBody>
      </p:sp>
    </p:spTree>
    <p:extLst>
      <p:ext uri="{BB962C8B-B14F-4D97-AF65-F5344CB8AC3E}">
        <p14:creationId xmlns:p14="http://schemas.microsoft.com/office/powerpoint/2010/main" val="4191411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Repeated use of the same vowel sound within a line of poetry or a sentence  to create internal rhyme</a:t>
            </a:r>
          </a:p>
          <a:p>
            <a:endParaRPr lang="fr-CA" smtClean="0"/>
          </a:p>
          <a:p>
            <a:r>
              <a:rPr lang="fr-CA" smtClean="0"/>
              <a:t>EX: </a:t>
            </a:r>
            <a:r>
              <a:rPr lang="en-US" smtClean="0"/>
              <a:t>Windows tinted on my ride when I drive in it, so when I rob a bank run out and just dive in it, so i'll be disguised in it. And if anybody identifies the guy in it, i hide for five minutes. Come back, shoot the eye witness. Fire at the private eye hired to pry in my business…  --Eminem, Criminal</a:t>
            </a:r>
            <a:endParaRPr lang="en-US" dirty="0" smtClean="0"/>
          </a:p>
        </p:txBody>
      </p:sp>
      <p:sp>
        <p:nvSpPr>
          <p:cNvPr id="2" name="Title 1"/>
          <p:cNvSpPr>
            <a:spLocks noGrp="1"/>
          </p:cNvSpPr>
          <p:nvPr>
            <p:ph type="title"/>
          </p:nvPr>
        </p:nvSpPr>
        <p:spPr/>
        <p:txBody>
          <a:bodyPr/>
          <a:lstStyle/>
          <a:p>
            <a:r>
              <a:rPr lang="fr-CA" smtClean="0"/>
              <a:t>Assonance</a:t>
            </a:r>
            <a:endParaRPr lang="en-US" dirty="0"/>
          </a:p>
        </p:txBody>
      </p:sp>
    </p:spTree>
    <p:extLst>
      <p:ext uri="{BB962C8B-B14F-4D97-AF65-F5344CB8AC3E}">
        <p14:creationId xmlns:p14="http://schemas.microsoft.com/office/powerpoint/2010/main" val="149689051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A ballad is a poem that tells a fairly simple story (narrative). It usually has an easily identified, powerful metre and strong rhymes in an ABAB or AABB pattern. Some ballads are also set to music.</a:t>
            </a:r>
            <a:br>
              <a:rPr lang="en-US" smtClean="0"/>
            </a:br>
            <a:endParaRPr lang="en-US" dirty="0"/>
          </a:p>
        </p:txBody>
      </p:sp>
      <p:sp>
        <p:nvSpPr>
          <p:cNvPr id="2" name="Title 1"/>
          <p:cNvSpPr>
            <a:spLocks noGrp="1"/>
          </p:cNvSpPr>
          <p:nvPr>
            <p:ph type="title"/>
          </p:nvPr>
        </p:nvSpPr>
        <p:spPr/>
        <p:txBody>
          <a:bodyPr/>
          <a:lstStyle/>
          <a:p>
            <a:r>
              <a:rPr lang="fr-CA" smtClean="0"/>
              <a:t>Ballad</a:t>
            </a:r>
            <a:endParaRPr lang="en-US" dirty="0"/>
          </a:p>
        </p:txBody>
      </p:sp>
    </p:spTree>
    <p:extLst>
      <p:ext uri="{BB962C8B-B14F-4D97-AF65-F5344CB8AC3E}">
        <p14:creationId xmlns:p14="http://schemas.microsoft.com/office/powerpoint/2010/main" val="20457659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Repetition of the same consonant sound several times in quick succession (note that alliteration is at the BEGINNING of words; otherwise, they are the same!)</a:t>
            </a:r>
          </a:p>
          <a:p>
            <a:endParaRPr lang="fr-CA" smtClean="0"/>
          </a:p>
          <a:p>
            <a:r>
              <a:rPr lang="fr-CA" smtClean="0"/>
              <a:t>Ex: All MaMMals naMed saM are claMMy</a:t>
            </a:r>
            <a:endParaRPr lang="en-US" dirty="0"/>
          </a:p>
        </p:txBody>
      </p:sp>
      <p:sp>
        <p:nvSpPr>
          <p:cNvPr id="2" name="Title 1"/>
          <p:cNvSpPr>
            <a:spLocks noGrp="1"/>
          </p:cNvSpPr>
          <p:nvPr>
            <p:ph type="title"/>
          </p:nvPr>
        </p:nvSpPr>
        <p:spPr/>
        <p:txBody>
          <a:bodyPr/>
          <a:lstStyle/>
          <a:p>
            <a:r>
              <a:rPr lang="fr-CA" smtClean="0"/>
              <a:t>Consonance</a:t>
            </a:r>
            <a:endParaRPr lang="en-US" dirty="0"/>
          </a:p>
        </p:txBody>
      </p:sp>
    </p:spTree>
    <p:extLst>
      <p:ext uri="{BB962C8B-B14F-4D97-AF65-F5344CB8AC3E}">
        <p14:creationId xmlns:p14="http://schemas.microsoft.com/office/powerpoint/2010/main" val="15532133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Two lines of poetry that form a stanza together.  Often, these lines rhyme.</a:t>
            </a:r>
          </a:p>
          <a:p>
            <a:endParaRPr lang="fr-CA" smtClean="0"/>
          </a:p>
          <a:p>
            <a:r>
              <a:rPr lang="fr-CA" smtClean="0"/>
              <a:t>Ex: </a:t>
            </a:r>
          </a:p>
          <a:p>
            <a:r>
              <a:rPr lang="fr-CA" smtClean="0"/>
              <a:t>I think that I shall never see</a:t>
            </a:r>
          </a:p>
          <a:p>
            <a:r>
              <a:rPr lang="fr-CA" smtClean="0"/>
              <a:t>A poem lovely as a tree</a:t>
            </a:r>
            <a:endParaRPr lang="fr-CA" dirty="0" smtClean="0"/>
          </a:p>
        </p:txBody>
      </p:sp>
      <p:sp>
        <p:nvSpPr>
          <p:cNvPr id="2" name="Title 1"/>
          <p:cNvSpPr>
            <a:spLocks noGrp="1"/>
          </p:cNvSpPr>
          <p:nvPr>
            <p:ph type="title"/>
          </p:nvPr>
        </p:nvSpPr>
        <p:spPr/>
        <p:txBody>
          <a:bodyPr/>
          <a:lstStyle/>
          <a:p>
            <a:r>
              <a:rPr lang="fr-CA" smtClean="0"/>
              <a:t>Couplet</a:t>
            </a:r>
            <a:endParaRPr lang="en-US" dirty="0"/>
          </a:p>
        </p:txBody>
      </p:sp>
    </p:spTree>
    <p:extLst>
      <p:ext uri="{BB962C8B-B14F-4D97-AF65-F5344CB8AC3E}">
        <p14:creationId xmlns:p14="http://schemas.microsoft.com/office/powerpoint/2010/main" val="40996082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exposition at the start of a narrative tells us:</a:t>
            </a:r>
          </a:p>
          <a:p>
            <a:pPr lvl="1"/>
            <a:r>
              <a:rPr lang="fr-CA" smtClean="0"/>
              <a:t>WHO is involved in the story (characters)</a:t>
            </a:r>
          </a:p>
          <a:p>
            <a:pPr lvl="1"/>
            <a:r>
              <a:rPr lang="fr-CA" smtClean="0"/>
              <a:t>WHERE and WHEN the story takes place (setting)</a:t>
            </a:r>
          </a:p>
          <a:p>
            <a:pPr lvl="1"/>
            <a:r>
              <a:rPr lang="fr-CA" smtClean="0"/>
              <a:t>WHAT the conflict will be</a:t>
            </a:r>
          </a:p>
          <a:p>
            <a:pPr lvl="1"/>
            <a:endParaRPr lang="fr-CA" smtClean="0"/>
          </a:p>
          <a:p>
            <a:pPr lvl="1"/>
            <a:r>
              <a:rPr lang="fr-CA" smtClean="0"/>
              <a:t>It is the « set-up » part of a story.</a:t>
            </a:r>
            <a:endParaRPr lang="en-US" dirty="0"/>
          </a:p>
        </p:txBody>
      </p:sp>
      <p:sp>
        <p:nvSpPr>
          <p:cNvPr id="3" name="Title 2"/>
          <p:cNvSpPr>
            <a:spLocks noGrp="1"/>
          </p:cNvSpPr>
          <p:nvPr>
            <p:ph type="title"/>
          </p:nvPr>
        </p:nvSpPr>
        <p:spPr/>
        <p:txBody>
          <a:bodyPr/>
          <a:lstStyle/>
          <a:p>
            <a:r>
              <a:rPr lang="fr-CA" smtClean="0"/>
              <a:t>Exposition</a:t>
            </a:r>
            <a:endParaRPr lang="en-US" dirty="0"/>
          </a:p>
        </p:txBody>
      </p:sp>
    </p:spTree>
    <p:extLst>
      <p:ext uri="{BB962C8B-B14F-4D97-AF65-F5344CB8AC3E}">
        <p14:creationId xmlns:p14="http://schemas.microsoft.com/office/powerpoint/2010/main" val="3551140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dirty="0" smtClean="0"/>
              <a:t>A  </a:t>
            </a:r>
            <a:r>
              <a:rPr lang="fr-CA" dirty="0" err="1" smtClean="0"/>
              <a:t>person</a:t>
            </a:r>
            <a:r>
              <a:rPr lang="fr-CA" dirty="0"/>
              <a:t> </a:t>
            </a:r>
            <a:r>
              <a:rPr lang="fr-CA" dirty="0" smtClean="0"/>
              <a:t>in a story. </a:t>
            </a:r>
            <a:r>
              <a:rPr lang="fr-CA" dirty="0" err="1" smtClean="0"/>
              <a:t>Also</a:t>
            </a:r>
            <a:r>
              <a:rPr lang="fr-CA" dirty="0" smtClean="0"/>
              <a:t>, a description of the </a:t>
            </a:r>
            <a:r>
              <a:rPr lang="fr-CA" dirty="0" err="1" smtClean="0"/>
              <a:t>personality</a:t>
            </a:r>
            <a:r>
              <a:rPr lang="fr-CA" dirty="0" smtClean="0"/>
              <a:t> traits </a:t>
            </a:r>
            <a:r>
              <a:rPr lang="fr-CA" dirty="0" err="1" smtClean="0"/>
              <a:t>that</a:t>
            </a:r>
            <a:r>
              <a:rPr lang="fr-CA" dirty="0" smtClean="0"/>
              <a:t> </a:t>
            </a:r>
            <a:r>
              <a:rPr lang="fr-CA" dirty="0" err="1" smtClean="0"/>
              <a:t>define</a:t>
            </a:r>
            <a:r>
              <a:rPr lang="fr-CA" dirty="0" smtClean="0"/>
              <a:t> the </a:t>
            </a:r>
            <a:r>
              <a:rPr lang="fr-CA" dirty="0" err="1" smtClean="0"/>
              <a:t>person</a:t>
            </a:r>
            <a:r>
              <a:rPr lang="fr-CA" dirty="0"/>
              <a:t>.</a:t>
            </a:r>
            <a:endParaRPr lang="fr-CA" dirty="0" smtClean="0"/>
          </a:p>
          <a:p>
            <a:pPr marL="411480" lvl="1" indent="0">
              <a:buNone/>
            </a:pPr>
            <a:endParaRPr lang="fr-CA" dirty="0" smtClean="0"/>
          </a:p>
          <a:p>
            <a:pPr marL="411480" lvl="1" indent="0">
              <a:buNone/>
            </a:pPr>
            <a:r>
              <a:rPr lang="fr-CA" dirty="0" smtClean="0"/>
              <a:t>For </a:t>
            </a:r>
            <a:r>
              <a:rPr lang="fr-CA" dirty="0" err="1" smtClean="0"/>
              <a:t>example</a:t>
            </a:r>
            <a:r>
              <a:rPr lang="fr-CA" dirty="0" smtClean="0"/>
              <a:t>, </a:t>
            </a:r>
            <a:r>
              <a:rPr lang="fr-CA" dirty="0" err="1" smtClean="0"/>
              <a:t>Katniss</a:t>
            </a:r>
            <a:r>
              <a:rPr lang="fr-CA" dirty="0" smtClean="0"/>
              <a:t>, the main </a:t>
            </a:r>
            <a:r>
              <a:rPr lang="fr-CA" dirty="0" err="1" smtClean="0"/>
              <a:t>character</a:t>
            </a:r>
            <a:r>
              <a:rPr lang="fr-CA" dirty="0" smtClean="0"/>
              <a:t> in </a:t>
            </a:r>
            <a:r>
              <a:rPr lang="fr-CA" i="1" dirty="0" smtClean="0"/>
              <a:t>The </a:t>
            </a:r>
            <a:r>
              <a:rPr lang="fr-CA" i="1" dirty="0" err="1" smtClean="0"/>
              <a:t>Hunger</a:t>
            </a:r>
            <a:r>
              <a:rPr lang="fr-CA" i="1" dirty="0" smtClean="0"/>
              <a:t> </a:t>
            </a:r>
            <a:r>
              <a:rPr lang="fr-CA" i="1" dirty="0" err="1" smtClean="0"/>
              <a:t>Games</a:t>
            </a:r>
            <a:r>
              <a:rPr lang="fr-CA" dirty="0" smtClean="0"/>
              <a:t> has an intelligent, </a:t>
            </a:r>
            <a:r>
              <a:rPr lang="fr-CA" dirty="0" err="1" smtClean="0"/>
              <a:t>resourceful</a:t>
            </a:r>
            <a:r>
              <a:rPr lang="fr-CA" dirty="0" smtClean="0"/>
              <a:t> </a:t>
            </a:r>
            <a:r>
              <a:rPr lang="fr-CA" dirty="0" err="1" smtClean="0"/>
              <a:t>character</a:t>
            </a:r>
            <a:r>
              <a:rPr lang="fr-CA" dirty="0" smtClean="0"/>
              <a:t>.</a:t>
            </a:r>
          </a:p>
          <a:p>
            <a:pPr marL="411480" lvl="1" indent="0">
              <a:buNone/>
            </a:pPr>
            <a:endParaRPr lang="fr-CA" dirty="0"/>
          </a:p>
          <a:p>
            <a:pPr marL="411480" lvl="1" indent="0">
              <a:buNone/>
            </a:pPr>
            <a:endParaRPr lang="en-US" dirty="0"/>
          </a:p>
        </p:txBody>
      </p:sp>
      <p:sp>
        <p:nvSpPr>
          <p:cNvPr id="3" name="Title 2"/>
          <p:cNvSpPr>
            <a:spLocks noGrp="1"/>
          </p:cNvSpPr>
          <p:nvPr>
            <p:ph type="title"/>
          </p:nvPr>
        </p:nvSpPr>
        <p:spPr/>
        <p:txBody>
          <a:bodyPr/>
          <a:lstStyle/>
          <a:p>
            <a:r>
              <a:rPr lang="fr-CA" smtClean="0"/>
              <a:t>Character</a:t>
            </a:r>
            <a:endParaRPr lang="en-US" dirty="0"/>
          </a:p>
        </p:txBody>
      </p:sp>
    </p:spTree>
    <p:extLst>
      <p:ext uri="{BB962C8B-B14F-4D97-AF65-F5344CB8AC3E}">
        <p14:creationId xmlns:p14="http://schemas.microsoft.com/office/powerpoint/2010/main" val="30372046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This is conflict which happens between a character (or characters) and someone or something else.</a:t>
            </a:r>
          </a:p>
          <a:p>
            <a:endParaRPr lang="fr-CA" smtClean="0"/>
          </a:p>
          <a:p>
            <a:r>
              <a:rPr lang="fr-CA" smtClean="0"/>
              <a:t>EXTERNAL means outside. </a:t>
            </a:r>
          </a:p>
          <a:p>
            <a:endParaRPr lang="fr-CA" smtClean="0"/>
          </a:p>
          <a:p>
            <a:r>
              <a:rPr lang="fr-CA" smtClean="0"/>
              <a:t>Person vs. Nature would be an example of an external conflict.</a:t>
            </a:r>
            <a:endParaRPr lang="en-US" dirty="0"/>
          </a:p>
        </p:txBody>
      </p:sp>
      <p:sp>
        <p:nvSpPr>
          <p:cNvPr id="3" name="Title 2"/>
          <p:cNvSpPr>
            <a:spLocks noGrp="1"/>
          </p:cNvSpPr>
          <p:nvPr>
            <p:ph type="title"/>
          </p:nvPr>
        </p:nvSpPr>
        <p:spPr/>
        <p:txBody>
          <a:bodyPr/>
          <a:lstStyle/>
          <a:p>
            <a:r>
              <a:rPr lang="fr-CA" smtClean="0"/>
              <a:t>External conflict</a:t>
            </a:r>
            <a:endParaRPr lang="en-US" dirty="0"/>
          </a:p>
        </p:txBody>
      </p:sp>
    </p:spTree>
    <p:extLst>
      <p:ext uri="{BB962C8B-B14F-4D97-AF65-F5344CB8AC3E}">
        <p14:creationId xmlns:p14="http://schemas.microsoft.com/office/powerpoint/2010/main" val="24236259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mtClean="0"/>
              <a:t>Figurative language is anything not meant to be taken literally. It is using words for more than just their connotation.</a:t>
            </a:r>
          </a:p>
          <a:p>
            <a:r>
              <a:rPr lang="fr-CA" smtClean="0"/>
              <a:t>Some examples of figurative langauge are similes, metaphors, oxymorons, etc.</a:t>
            </a:r>
            <a:endParaRPr lang="en-US" dirty="0"/>
          </a:p>
        </p:txBody>
      </p:sp>
      <p:sp>
        <p:nvSpPr>
          <p:cNvPr id="2" name="Title 1"/>
          <p:cNvSpPr>
            <a:spLocks noGrp="1"/>
          </p:cNvSpPr>
          <p:nvPr>
            <p:ph type="title"/>
          </p:nvPr>
        </p:nvSpPr>
        <p:spPr/>
        <p:txBody>
          <a:bodyPr/>
          <a:lstStyle/>
          <a:p>
            <a:r>
              <a:rPr lang="fr-CA" smtClean="0"/>
              <a:t>Figurative language</a:t>
            </a:r>
            <a:endParaRPr lang="en-US" dirty="0"/>
          </a:p>
        </p:txBody>
      </p:sp>
    </p:spTree>
    <p:extLst>
      <p:ext uri="{BB962C8B-B14F-4D97-AF65-F5344CB8AC3E}">
        <p14:creationId xmlns:p14="http://schemas.microsoft.com/office/powerpoint/2010/main" val="37422829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The use of extreme exaggeration for effect.</a:t>
            </a:r>
          </a:p>
          <a:p>
            <a:endParaRPr lang="fr-CA" smtClean="0"/>
          </a:p>
          <a:p>
            <a:r>
              <a:rPr lang="fr-CA" smtClean="0"/>
              <a:t>EX: I have told you a million times what hyperbole means!</a:t>
            </a:r>
            <a:endParaRPr lang="en-US" dirty="0"/>
          </a:p>
        </p:txBody>
      </p:sp>
      <p:sp>
        <p:nvSpPr>
          <p:cNvPr id="2" name="Title 1"/>
          <p:cNvSpPr>
            <a:spLocks noGrp="1"/>
          </p:cNvSpPr>
          <p:nvPr>
            <p:ph type="title"/>
          </p:nvPr>
        </p:nvSpPr>
        <p:spPr/>
        <p:txBody>
          <a:bodyPr/>
          <a:lstStyle/>
          <a:p>
            <a:r>
              <a:rPr lang="fr-CA" smtClean="0"/>
              <a:t>Hyperbole</a:t>
            </a:r>
            <a:endParaRPr lang="en-US" dirty="0"/>
          </a:p>
        </p:txBody>
      </p:sp>
    </p:spTree>
    <p:extLst>
      <p:ext uri="{BB962C8B-B14F-4D97-AF65-F5344CB8AC3E}">
        <p14:creationId xmlns:p14="http://schemas.microsoft.com/office/powerpoint/2010/main" val="19129931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fr-CA" smtClean="0"/>
              <a:t>A part of a poem which gives the reader a picture in his or her head. </a:t>
            </a:r>
          </a:p>
          <a:p>
            <a:r>
              <a:rPr lang="fr-CA" smtClean="0"/>
              <a:t>Some images are sound-, smell-, taste-, or touch-based</a:t>
            </a:r>
          </a:p>
          <a:p>
            <a:endParaRPr lang="fr-CA" smtClean="0"/>
          </a:p>
          <a:p>
            <a:r>
              <a:rPr lang="fr-CA" smtClean="0"/>
              <a:t>Ex: (from T. S. Eliot’s « The Lovesong of J. Alfred Prufrock)</a:t>
            </a:r>
          </a:p>
          <a:p>
            <a:r>
              <a:rPr lang="fr-CA" smtClean="0"/>
              <a:t>Let us go then, you and I</a:t>
            </a:r>
          </a:p>
          <a:p>
            <a:r>
              <a:rPr lang="fr-CA" smtClean="0"/>
              <a:t>When the evening is spread out against the sky</a:t>
            </a:r>
          </a:p>
          <a:p>
            <a:r>
              <a:rPr lang="fr-CA" smtClean="0"/>
              <a:t>Like a patient etherized upon a table,</a:t>
            </a:r>
            <a:endParaRPr lang="en-US" dirty="0"/>
          </a:p>
        </p:txBody>
      </p:sp>
      <p:sp>
        <p:nvSpPr>
          <p:cNvPr id="2" name="Title 1"/>
          <p:cNvSpPr>
            <a:spLocks noGrp="1"/>
          </p:cNvSpPr>
          <p:nvPr>
            <p:ph type="title"/>
          </p:nvPr>
        </p:nvSpPr>
        <p:spPr/>
        <p:txBody>
          <a:bodyPr/>
          <a:lstStyle/>
          <a:p>
            <a:r>
              <a:rPr lang="fr-CA" smtClean="0"/>
              <a:t>Image</a:t>
            </a:r>
            <a:endParaRPr lang="en-US" dirty="0"/>
          </a:p>
        </p:txBody>
      </p:sp>
    </p:spTree>
    <p:extLst>
      <p:ext uri="{BB962C8B-B14F-4D97-AF65-F5344CB8AC3E}">
        <p14:creationId xmlns:p14="http://schemas.microsoft.com/office/powerpoint/2010/main" val="10348892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The use of images to make poetry more interesting and impactful.</a:t>
            </a:r>
          </a:p>
          <a:p>
            <a:endParaRPr lang="fr-CA" smtClean="0"/>
          </a:p>
          <a:p>
            <a:r>
              <a:rPr lang="fr-CA" smtClean="0"/>
              <a:t>Note that imagery can be visual (like in the previous example), or they can be auditory, olfactory, or appeal to other senses.</a:t>
            </a:r>
            <a:endParaRPr lang="en-US" dirty="0"/>
          </a:p>
        </p:txBody>
      </p:sp>
      <p:sp>
        <p:nvSpPr>
          <p:cNvPr id="2" name="Title 1"/>
          <p:cNvSpPr>
            <a:spLocks noGrp="1"/>
          </p:cNvSpPr>
          <p:nvPr>
            <p:ph type="title"/>
          </p:nvPr>
        </p:nvSpPr>
        <p:spPr/>
        <p:txBody>
          <a:bodyPr/>
          <a:lstStyle/>
          <a:p>
            <a:r>
              <a:rPr lang="fr-CA" smtClean="0"/>
              <a:t>Imagery</a:t>
            </a:r>
            <a:endParaRPr lang="en-US" dirty="0"/>
          </a:p>
        </p:txBody>
      </p:sp>
    </p:spTree>
    <p:extLst>
      <p:ext uri="{BB962C8B-B14F-4D97-AF65-F5344CB8AC3E}">
        <p14:creationId xmlns:p14="http://schemas.microsoft.com/office/powerpoint/2010/main" val="5009791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Comparing TWO things that are not normally alike WITHOUT using « like » or « as ».</a:t>
            </a:r>
          </a:p>
          <a:p>
            <a:endParaRPr lang="fr-CA" smtClean="0"/>
          </a:p>
          <a:p>
            <a:r>
              <a:rPr lang="fr-CA" smtClean="0"/>
              <a:t>EX: My brother’s a pig.</a:t>
            </a:r>
          </a:p>
          <a:p>
            <a:r>
              <a:rPr lang="fr-CA" smtClean="0"/>
              <a:t>EX: </a:t>
            </a:r>
          </a:p>
          <a:p>
            <a:r>
              <a:rPr lang="fr-CA" smtClean="0"/>
              <a:t>All the world’s a stage,</a:t>
            </a:r>
          </a:p>
          <a:p>
            <a:r>
              <a:rPr lang="fr-CA" smtClean="0"/>
              <a:t>And all the men and women merely players</a:t>
            </a:r>
          </a:p>
          <a:p>
            <a:r>
              <a:rPr lang="fr-CA" smtClean="0"/>
              <a:t>(William Shakespeare, As You Like It, II, 7)</a:t>
            </a:r>
            <a:endParaRPr lang="en-US" dirty="0"/>
          </a:p>
        </p:txBody>
      </p:sp>
      <p:sp>
        <p:nvSpPr>
          <p:cNvPr id="2" name="Title 1"/>
          <p:cNvSpPr>
            <a:spLocks noGrp="1"/>
          </p:cNvSpPr>
          <p:nvPr>
            <p:ph type="title"/>
          </p:nvPr>
        </p:nvSpPr>
        <p:spPr/>
        <p:txBody>
          <a:bodyPr/>
          <a:lstStyle/>
          <a:p>
            <a:r>
              <a:rPr lang="fr-CA" smtClean="0"/>
              <a:t>Metaphor</a:t>
            </a:r>
            <a:endParaRPr lang="en-US" dirty="0"/>
          </a:p>
        </p:txBody>
      </p:sp>
    </p:spTree>
    <p:extLst>
      <p:ext uri="{BB962C8B-B14F-4D97-AF65-F5344CB8AC3E}">
        <p14:creationId xmlns:p14="http://schemas.microsoft.com/office/powerpoint/2010/main" val="28638508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dirty="0" smtClean="0"/>
              <a:t>The </a:t>
            </a:r>
            <a:r>
              <a:rPr lang="fr-CA" dirty="0" err="1" smtClean="0"/>
              <a:t>person</a:t>
            </a:r>
            <a:r>
              <a:rPr lang="fr-CA" dirty="0" smtClean="0"/>
              <a:t> </a:t>
            </a:r>
            <a:r>
              <a:rPr lang="fr-CA" dirty="0" err="1" smtClean="0"/>
              <a:t>from</a:t>
            </a:r>
            <a:r>
              <a:rPr lang="fr-CA" dirty="0" smtClean="0"/>
              <a:t> </a:t>
            </a:r>
            <a:r>
              <a:rPr lang="fr-CA" dirty="0" err="1" smtClean="0"/>
              <a:t>whose</a:t>
            </a:r>
            <a:r>
              <a:rPr lang="fr-CA" dirty="0" smtClean="0"/>
              <a:t> point of </a:t>
            </a:r>
            <a:r>
              <a:rPr lang="fr-CA" dirty="0" err="1" smtClean="0"/>
              <a:t>view</a:t>
            </a:r>
            <a:r>
              <a:rPr lang="fr-CA" dirty="0" smtClean="0"/>
              <a:t> a story (</a:t>
            </a:r>
            <a:r>
              <a:rPr lang="fr-CA" dirty="0" err="1" smtClean="0"/>
              <a:t>poem</a:t>
            </a:r>
            <a:r>
              <a:rPr lang="fr-CA" dirty="0" smtClean="0"/>
              <a:t>, </a:t>
            </a:r>
            <a:r>
              <a:rPr lang="fr-CA" dirty="0" err="1" smtClean="0"/>
              <a:t>etc</a:t>
            </a:r>
            <a:r>
              <a:rPr lang="fr-CA" dirty="0" smtClean="0"/>
              <a:t>) </a:t>
            </a:r>
            <a:r>
              <a:rPr lang="fr-CA" dirty="0" err="1" smtClean="0"/>
              <a:t>is</a:t>
            </a:r>
            <a:r>
              <a:rPr lang="fr-CA" dirty="0" smtClean="0"/>
              <a:t> </a:t>
            </a:r>
            <a:r>
              <a:rPr lang="fr-CA" dirty="0" err="1" smtClean="0"/>
              <a:t>written</a:t>
            </a:r>
            <a:r>
              <a:rPr lang="fr-CA" dirty="0" smtClean="0"/>
              <a:t>.</a:t>
            </a:r>
          </a:p>
          <a:p>
            <a:pPr lvl="2"/>
            <a:r>
              <a:rPr lang="fr-CA" dirty="0" smtClean="0"/>
              <a:t>May lie, show </a:t>
            </a:r>
            <a:r>
              <a:rPr lang="fr-CA" dirty="0" err="1" smtClean="0"/>
              <a:t>bias</a:t>
            </a:r>
            <a:r>
              <a:rPr lang="fr-CA" dirty="0" smtClean="0"/>
              <a:t>, </a:t>
            </a:r>
            <a:r>
              <a:rPr lang="fr-CA" dirty="0" err="1" smtClean="0"/>
              <a:t>be</a:t>
            </a:r>
            <a:r>
              <a:rPr lang="fr-CA" dirty="0" smtClean="0"/>
              <a:t> ignorant of </a:t>
            </a:r>
            <a:r>
              <a:rPr lang="fr-CA" dirty="0" err="1" smtClean="0"/>
              <a:t>details</a:t>
            </a:r>
            <a:endParaRPr lang="fr-CA" dirty="0"/>
          </a:p>
          <a:p>
            <a:pPr lvl="2"/>
            <a:endParaRPr lang="fr-CA" dirty="0" smtClean="0"/>
          </a:p>
          <a:p>
            <a:r>
              <a:rPr lang="fr-CA" dirty="0" smtClean="0"/>
              <a:t>NOT the </a:t>
            </a:r>
            <a:r>
              <a:rPr lang="fr-CA" dirty="0" err="1" smtClean="0"/>
              <a:t>same</a:t>
            </a:r>
            <a:r>
              <a:rPr lang="fr-CA" dirty="0" smtClean="0"/>
              <a:t> as the </a:t>
            </a:r>
            <a:r>
              <a:rPr lang="fr-CA" dirty="0" err="1" smtClean="0"/>
              <a:t>author</a:t>
            </a:r>
            <a:r>
              <a:rPr lang="fr-CA" dirty="0" smtClean="0"/>
              <a:t>. The </a:t>
            </a:r>
            <a:r>
              <a:rPr lang="fr-CA" dirty="0" err="1" smtClean="0"/>
              <a:t>author</a:t>
            </a:r>
            <a:r>
              <a:rPr lang="fr-CA" dirty="0" smtClean="0"/>
              <a:t> </a:t>
            </a:r>
            <a:r>
              <a:rPr lang="fr-CA" dirty="0" err="1" smtClean="0"/>
              <a:t>is</a:t>
            </a:r>
            <a:r>
              <a:rPr lang="fr-CA" dirty="0" smtClean="0"/>
              <a:t> the </a:t>
            </a:r>
            <a:r>
              <a:rPr lang="fr-CA" dirty="0" err="1" smtClean="0"/>
              <a:t>writer</a:t>
            </a:r>
            <a:r>
              <a:rPr lang="fr-CA" dirty="0" smtClean="0"/>
              <a:t>; the </a:t>
            </a:r>
            <a:r>
              <a:rPr lang="fr-CA" dirty="0" err="1" smtClean="0"/>
              <a:t>narrator</a:t>
            </a:r>
            <a:r>
              <a:rPr lang="fr-CA" dirty="0" smtClean="0"/>
              <a:t> </a:t>
            </a:r>
            <a:r>
              <a:rPr lang="fr-CA" dirty="0" err="1" smtClean="0"/>
              <a:t>is</a:t>
            </a:r>
            <a:r>
              <a:rPr lang="fr-CA" dirty="0" smtClean="0"/>
              <a:t> the </a:t>
            </a:r>
            <a:r>
              <a:rPr lang="fr-CA" dirty="0" err="1" smtClean="0"/>
              <a:t>character</a:t>
            </a:r>
            <a:r>
              <a:rPr lang="fr-CA" dirty="0" smtClean="0"/>
              <a:t> </a:t>
            </a:r>
            <a:r>
              <a:rPr lang="fr-CA" dirty="0" err="1" smtClean="0"/>
              <a:t>who</a:t>
            </a:r>
            <a:r>
              <a:rPr lang="fr-CA" dirty="0" smtClean="0"/>
              <a:t> </a:t>
            </a:r>
            <a:r>
              <a:rPr lang="fr-CA" dirty="0" err="1" smtClean="0"/>
              <a:t>is</a:t>
            </a:r>
            <a:r>
              <a:rPr lang="fr-CA" dirty="0" smtClean="0"/>
              <a:t> </a:t>
            </a:r>
            <a:r>
              <a:rPr lang="fr-CA" dirty="0" err="1" smtClean="0"/>
              <a:t>telling</a:t>
            </a:r>
            <a:r>
              <a:rPr lang="fr-CA" dirty="0" smtClean="0"/>
              <a:t> the story.</a:t>
            </a:r>
          </a:p>
        </p:txBody>
      </p:sp>
      <p:sp>
        <p:nvSpPr>
          <p:cNvPr id="3" name="Title 2"/>
          <p:cNvSpPr>
            <a:spLocks noGrp="1"/>
          </p:cNvSpPr>
          <p:nvPr>
            <p:ph type="title"/>
          </p:nvPr>
        </p:nvSpPr>
        <p:spPr/>
        <p:txBody>
          <a:bodyPr/>
          <a:lstStyle/>
          <a:p>
            <a:r>
              <a:rPr lang="fr-CA" smtClean="0"/>
              <a:t>Narrator</a:t>
            </a:r>
            <a:endParaRPr lang="en-US" dirty="0"/>
          </a:p>
        </p:txBody>
      </p:sp>
    </p:spTree>
    <p:extLst>
      <p:ext uri="{BB962C8B-B14F-4D97-AF65-F5344CB8AC3E}">
        <p14:creationId xmlns:p14="http://schemas.microsoft.com/office/powerpoint/2010/main" val="7492544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Words that sound like what they are. Usually, these are words that represent sounds.</a:t>
            </a:r>
          </a:p>
          <a:p>
            <a:endParaRPr lang="fr-CA" smtClean="0"/>
          </a:p>
          <a:p>
            <a:r>
              <a:rPr lang="fr-CA" smtClean="0"/>
              <a:t>EX: creak, sproing, eek, bark, crash, etc. </a:t>
            </a:r>
          </a:p>
          <a:p>
            <a:endParaRPr lang="fr-CA" dirty="0"/>
          </a:p>
        </p:txBody>
      </p:sp>
      <p:sp>
        <p:nvSpPr>
          <p:cNvPr id="2" name="Title 1"/>
          <p:cNvSpPr>
            <a:spLocks noGrp="1"/>
          </p:cNvSpPr>
          <p:nvPr>
            <p:ph type="title"/>
          </p:nvPr>
        </p:nvSpPr>
        <p:spPr/>
        <p:txBody>
          <a:bodyPr/>
          <a:lstStyle/>
          <a:p>
            <a:r>
              <a:rPr lang="fr-CA" smtClean="0"/>
              <a:t>Onomatopoeia	</a:t>
            </a:r>
            <a:endParaRPr lang="en-US" dirty="0"/>
          </a:p>
        </p:txBody>
      </p:sp>
    </p:spTree>
    <p:extLst>
      <p:ext uri="{BB962C8B-B14F-4D97-AF65-F5344CB8AC3E}">
        <p14:creationId xmlns:p14="http://schemas.microsoft.com/office/powerpoint/2010/main" val="5752777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Two words that are opposites that are used together for effect.</a:t>
            </a:r>
          </a:p>
          <a:p>
            <a:endParaRPr lang="fr-CA" smtClean="0"/>
          </a:p>
          <a:p>
            <a:r>
              <a:rPr lang="fr-CA" smtClean="0"/>
              <a:t>Ex: sweet sorrow</a:t>
            </a:r>
          </a:p>
          <a:p>
            <a:r>
              <a:rPr lang="fr-CA" smtClean="0"/>
              <a:t>Plastic glass</a:t>
            </a:r>
          </a:p>
          <a:p>
            <a:r>
              <a:rPr lang="fr-CA" smtClean="0"/>
              <a:t>Act naturally</a:t>
            </a:r>
          </a:p>
          <a:p>
            <a:r>
              <a:rPr lang="fr-CA" smtClean="0"/>
              <a:t>Found missing</a:t>
            </a:r>
          </a:p>
          <a:p>
            <a:r>
              <a:rPr lang="fr-CA" smtClean="0"/>
              <a:t>Preliminary results</a:t>
            </a:r>
            <a:endParaRPr lang="en-US" dirty="0"/>
          </a:p>
        </p:txBody>
      </p:sp>
      <p:sp>
        <p:nvSpPr>
          <p:cNvPr id="2" name="Title 1"/>
          <p:cNvSpPr>
            <a:spLocks noGrp="1"/>
          </p:cNvSpPr>
          <p:nvPr>
            <p:ph type="title"/>
          </p:nvPr>
        </p:nvSpPr>
        <p:spPr/>
        <p:txBody>
          <a:bodyPr/>
          <a:lstStyle/>
          <a:p>
            <a:r>
              <a:rPr lang="fr-CA" smtClean="0"/>
              <a:t>Oxymoron</a:t>
            </a:r>
            <a:endParaRPr lang="en-US" dirty="0"/>
          </a:p>
        </p:txBody>
      </p:sp>
    </p:spTree>
    <p:extLst>
      <p:ext uri="{BB962C8B-B14F-4D97-AF65-F5344CB8AC3E}">
        <p14:creationId xmlns:p14="http://schemas.microsoft.com/office/powerpoint/2010/main" val="30075072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When an author gives a non-human thing human characteristics</a:t>
            </a:r>
          </a:p>
          <a:p>
            <a:endParaRPr lang="fr-CA" smtClean="0"/>
          </a:p>
          <a:p>
            <a:r>
              <a:rPr lang="fr-CA" smtClean="0"/>
              <a:t>EX: The sun smiled down on us on the first day of spring.</a:t>
            </a:r>
          </a:p>
          <a:p>
            <a:endParaRPr lang="fr-CA" smtClean="0"/>
          </a:p>
          <a:p>
            <a:r>
              <a:rPr lang="fr-CA" smtClean="0"/>
              <a:t>The leaves danced in the wind</a:t>
            </a:r>
            <a:endParaRPr lang="en-US" dirty="0"/>
          </a:p>
        </p:txBody>
      </p:sp>
      <p:sp>
        <p:nvSpPr>
          <p:cNvPr id="2" name="Title 1"/>
          <p:cNvSpPr>
            <a:spLocks noGrp="1"/>
          </p:cNvSpPr>
          <p:nvPr>
            <p:ph type="title"/>
          </p:nvPr>
        </p:nvSpPr>
        <p:spPr/>
        <p:txBody>
          <a:bodyPr/>
          <a:lstStyle/>
          <a:p>
            <a:r>
              <a:rPr lang="fr-CA" smtClean="0"/>
              <a:t>Personification</a:t>
            </a:r>
            <a:endParaRPr lang="en-US" dirty="0"/>
          </a:p>
        </p:txBody>
      </p:sp>
    </p:spTree>
    <p:extLst>
      <p:ext uri="{BB962C8B-B14F-4D97-AF65-F5344CB8AC3E}">
        <p14:creationId xmlns:p14="http://schemas.microsoft.com/office/powerpoint/2010/main" val="2072299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things authors do to make the reader understand the personalities of the characters they write.</a:t>
            </a:r>
          </a:p>
          <a:p>
            <a:r>
              <a:rPr lang="en-US" dirty="0" smtClean="0"/>
              <a:t>Authors might DIRECTLY tell the reader what the character is like, “He is a blockhead.” (Direct Presentation)</a:t>
            </a:r>
          </a:p>
          <a:p>
            <a:r>
              <a:rPr lang="en-US" dirty="0" smtClean="0"/>
              <a:t>Authors might INDIRECTLY tell the reader what the character is like by things the character says or does, by the authors’ word choice, or by how other characters react to the character. (Indirect Presentation).</a:t>
            </a:r>
            <a:endParaRPr lang="en-US" dirty="0"/>
          </a:p>
        </p:txBody>
      </p:sp>
      <p:sp>
        <p:nvSpPr>
          <p:cNvPr id="3" name="Title 2"/>
          <p:cNvSpPr>
            <a:spLocks noGrp="1"/>
          </p:cNvSpPr>
          <p:nvPr>
            <p:ph type="title"/>
          </p:nvPr>
        </p:nvSpPr>
        <p:spPr/>
        <p:txBody>
          <a:bodyPr/>
          <a:lstStyle/>
          <a:p>
            <a:r>
              <a:rPr lang="en-US" dirty="0" smtClean="0"/>
              <a:t>Characterization</a:t>
            </a:r>
            <a:endParaRPr lang="en-US" dirty="0"/>
          </a:p>
        </p:txBody>
      </p:sp>
    </p:spTree>
    <p:extLst>
      <p:ext uri="{BB962C8B-B14F-4D97-AF65-F5344CB8AC3E}">
        <p14:creationId xmlns:p14="http://schemas.microsoft.com/office/powerpoint/2010/main" val="14569349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The stanza of a poem that is repeated. In a poem set to music (a song), we sometimes call this a chorus.</a:t>
            </a:r>
            <a:endParaRPr lang="en-US" dirty="0"/>
          </a:p>
        </p:txBody>
      </p:sp>
      <p:sp>
        <p:nvSpPr>
          <p:cNvPr id="2" name="Title 1"/>
          <p:cNvSpPr>
            <a:spLocks noGrp="1"/>
          </p:cNvSpPr>
          <p:nvPr>
            <p:ph type="title"/>
          </p:nvPr>
        </p:nvSpPr>
        <p:spPr/>
        <p:txBody>
          <a:bodyPr/>
          <a:lstStyle/>
          <a:p>
            <a:r>
              <a:rPr lang="fr-CA" smtClean="0"/>
              <a:t>Refrain</a:t>
            </a:r>
            <a:endParaRPr lang="en-US" dirty="0"/>
          </a:p>
        </p:txBody>
      </p:sp>
    </p:spTree>
    <p:extLst>
      <p:ext uri="{BB962C8B-B14F-4D97-AF65-F5344CB8AC3E}">
        <p14:creationId xmlns:p14="http://schemas.microsoft.com/office/powerpoint/2010/main" val="14978852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Authors use the same word(s) or phrase(s) over and over for emphasis.</a:t>
            </a:r>
          </a:p>
          <a:p>
            <a:endParaRPr lang="fr-CA" smtClean="0"/>
          </a:p>
          <a:p>
            <a:r>
              <a:rPr lang="en-US" smtClean="0"/>
              <a:t>To the swinging and the ringing </a:t>
            </a:r>
            <a:br>
              <a:rPr lang="en-US" smtClean="0"/>
            </a:br>
            <a:r>
              <a:rPr lang="en-US" smtClean="0"/>
              <a:t>Of the bells, bells, bells - </a:t>
            </a:r>
            <a:br>
              <a:rPr lang="en-US" smtClean="0"/>
            </a:br>
            <a:r>
              <a:rPr lang="en-US" smtClean="0"/>
              <a:t>Of the bells, bells, bells, bells, </a:t>
            </a:r>
            <a:br>
              <a:rPr lang="en-US" smtClean="0"/>
            </a:br>
            <a:r>
              <a:rPr lang="en-US" smtClean="0"/>
              <a:t>Bells, bells, bells - </a:t>
            </a:r>
            <a:br>
              <a:rPr lang="en-US" smtClean="0"/>
            </a:br>
            <a:r>
              <a:rPr lang="en-US" smtClean="0"/>
              <a:t>To the rhyming and the chiming of the bells!</a:t>
            </a:r>
          </a:p>
          <a:p>
            <a:r>
              <a:rPr lang="fr-CA" smtClean="0"/>
              <a:t>Edgar Allan Poe— ’The Bells’</a:t>
            </a:r>
            <a:endParaRPr lang="en-US" dirty="0"/>
          </a:p>
        </p:txBody>
      </p:sp>
      <p:sp>
        <p:nvSpPr>
          <p:cNvPr id="2" name="Title 1"/>
          <p:cNvSpPr>
            <a:spLocks noGrp="1"/>
          </p:cNvSpPr>
          <p:nvPr>
            <p:ph type="title"/>
          </p:nvPr>
        </p:nvSpPr>
        <p:spPr/>
        <p:txBody>
          <a:bodyPr/>
          <a:lstStyle/>
          <a:p>
            <a:r>
              <a:rPr lang="fr-CA" smtClean="0"/>
              <a:t>Repetition</a:t>
            </a:r>
            <a:endParaRPr lang="en-US" dirty="0"/>
          </a:p>
        </p:txBody>
      </p:sp>
    </p:spTree>
    <p:extLst>
      <p:ext uri="{BB962C8B-B14F-4D97-AF65-F5344CB8AC3E}">
        <p14:creationId xmlns:p14="http://schemas.microsoft.com/office/powerpoint/2010/main" val="366859153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Usually at the end of lines of poetry, rhyme is  when two words are the same from their stressed vowel until the end of the words.</a:t>
            </a:r>
          </a:p>
          <a:p>
            <a:endParaRPr lang="fr-CA" smtClean="0"/>
          </a:p>
          <a:p>
            <a:r>
              <a:rPr lang="fr-CA" smtClean="0"/>
              <a:t>Ex: cat/flat/scat/mat/pat/that</a:t>
            </a:r>
          </a:p>
          <a:p>
            <a:r>
              <a:rPr lang="fr-CA" smtClean="0"/>
              <a:t>Ex: pride/hide/subside/deride</a:t>
            </a:r>
          </a:p>
          <a:p>
            <a:r>
              <a:rPr lang="fr-CA" smtClean="0"/>
              <a:t>Ex: extremely/unseemly/seemly</a:t>
            </a:r>
            <a:endParaRPr lang="fr-CA" dirty="0" smtClean="0"/>
          </a:p>
        </p:txBody>
      </p:sp>
      <p:sp>
        <p:nvSpPr>
          <p:cNvPr id="2" name="Title 1"/>
          <p:cNvSpPr>
            <a:spLocks noGrp="1"/>
          </p:cNvSpPr>
          <p:nvPr>
            <p:ph type="title"/>
          </p:nvPr>
        </p:nvSpPr>
        <p:spPr/>
        <p:txBody>
          <a:bodyPr/>
          <a:lstStyle/>
          <a:p>
            <a:r>
              <a:rPr lang="fr-CA" smtClean="0"/>
              <a:t>Rhyme</a:t>
            </a:r>
            <a:endParaRPr lang="en-US" dirty="0"/>
          </a:p>
        </p:txBody>
      </p:sp>
    </p:spTree>
    <p:extLst>
      <p:ext uri="{BB962C8B-B14F-4D97-AF65-F5344CB8AC3E}">
        <p14:creationId xmlns:p14="http://schemas.microsoft.com/office/powerpoint/2010/main" val="187148931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CA" smtClean="0"/>
              <a:t>A way of showing the rhymes in a poem.</a:t>
            </a:r>
          </a:p>
          <a:p>
            <a:r>
              <a:rPr lang="fr-CA" smtClean="0"/>
              <a:t>Generally we replace the rhyme sound at the end of a line with A. Whenever that sound appears, put an A. The next sound is B, and so on.</a:t>
            </a:r>
          </a:p>
          <a:p>
            <a:r>
              <a:rPr lang="fr-CA" smtClean="0"/>
              <a:t>EX: Now on land and sea descending	(A)</a:t>
            </a:r>
          </a:p>
          <a:p>
            <a:r>
              <a:rPr lang="fr-CA" smtClean="0"/>
              <a:t>Brings the night its peace profound	(B)</a:t>
            </a:r>
          </a:p>
          <a:p>
            <a:r>
              <a:rPr lang="fr-CA" smtClean="0"/>
              <a:t>Let our vesper hymn be blending		(A)	</a:t>
            </a:r>
          </a:p>
          <a:p>
            <a:r>
              <a:rPr lang="fr-CA" smtClean="0"/>
              <a:t>With the holy calm around.		(B)</a:t>
            </a:r>
          </a:p>
          <a:p>
            <a:r>
              <a:rPr lang="fr-CA" smtClean="0"/>
              <a:t>The rhyme scheme here is ABAB.</a:t>
            </a:r>
            <a:endParaRPr lang="fr-CA" dirty="0"/>
          </a:p>
        </p:txBody>
      </p:sp>
      <p:sp>
        <p:nvSpPr>
          <p:cNvPr id="2" name="Title 1"/>
          <p:cNvSpPr>
            <a:spLocks noGrp="1"/>
          </p:cNvSpPr>
          <p:nvPr>
            <p:ph type="title"/>
          </p:nvPr>
        </p:nvSpPr>
        <p:spPr/>
        <p:txBody>
          <a:bodyPr/>
          <a:lstStyle/>
          <a:p>
            <a:r>
              <a:rPr lang="fr-CA" smtClean="0"/>
              <a:t>Rhyme Scheme</a:t>
            </a:r>
            <a:endParaRPr lang="en-US" dirty="0"/>
          </a:p>
        </p:txBody>
      </p:sp>
    </p:spTree>
    <p:extLst>
      <p:ext uri="{BB962C8B-B14F-4D97-AF65-F5344CB8AC3E}">
        <p14:creationId xmlns:p14="http://schemas.microsoft.com/office/powerpoint/2010/main" val="325663885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comparison of two unlike things which uses « like » or « as ».</a:t>
            </a:r>
          </a:p>
          <a:p>
            <a:endParaRPr lang="fr-CA" smtClean="0"/>
          </a:p>
          <a:p>
            <a:r>
              <a:rPr lang="fr-CA" smtClean="0"/>
              <a:t>Her smile was as bright as the sun</a:t>
            </a:r>
          </a:p>
          <a:p>
            <a:r>
              <a:rPr lang="fr-CA" smtClean="0"/>
              <a:t>Life is like a box of chocolates—you never know what you’re going to get.</a:t>
            </a:r>
            <a:endParaRPr lang="en-US" dirty="0"/>
          </a:p>
        </p:txBody>
      </p:sp>
      <p:sp>
        <p:nvSpPr>
          <p:cNvPr id="3" name="Title 2"/>
          <p:cNvSpPr>
            <a:spLocks noGrp="1"/>
          </p:cNvSpPr>
          <p:nvPr>
            <p:ph type="title"/>
          </p:nvPr>
        </p:nvSpPr>
        <p:spPr/>
        <p:txBody>
          <a:bodyPr/>
          <a:lstStyle/>
          <a:p>
            <a:r>
              <a:rPr lang="fr-CA" smtClean="0"/>
              <a:t>Simile</a:t>
            </a:r>
            <a:endParaRPr lang="en-US" dirty="0"/>
          </a:p>
        </p:txBody>
      </p:sp>
    </p:spTree>
    <p:extLst>
      <p:ext uri="{BB962C8B-B14F-4D97-AF65-F5344CB8AC3E}">
        <p14:creationId xmlns:p14="http://schemas.microsoft.com/office/powerpoint/2010/main" val="397986268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speaker in a poem functions like the narrator in a story. It is the person who is « telling » the story, even if he or she is a fictional character.</a:t>
            </a:r>
          </a:p>
          <a:p>
            <a:endParaRPr lang="fr-CA" smtClean="0"/>
          </a:p>
          <a:p>
            <a:r>
              <a:rPr lang="fr-CA" smtClean="0"/>
              <a:t>It is very important to know the difference between narrator/speaker and the AUTHOR.</a:t>
            </a:r>
            <a:endParaRPr lang="en-US" dirty="0"/>
          </a:p>
        </p:txBody>
      </p:sp>
      <p:sp>
        <p:nvSpPr>
          <p:cNvPr id="3" name="Title 2"/>
          <p:cNvSpPr>
            <a:spLocks noGrp="1"/>
          </p:cNvSpPr>
          <p:nvPr>
            <p:ph type="title"/>
          </p:nvPr>
        </p:nvSpPr>
        <p:spPr/>
        <p:txBody>
          <a:bodyPr/>
          <a:lstStyle/>
          <a:p>
            <a:r>
              <a:rPr lang="fr-CA" smtClean="0"/>
              <a:t>Speaker</a:t>
            </a:r>
            <a:endParaRPr lang="en-US" dirty="0"/>
          </a:p>
        </p:txBody>
      </p:sp>
    </p:spTree>
    <p:extLst>
      <p:ext uri="{BB962C8B-B14F-4D97-AF65-F5344CB8AC3E}">
        <p14:creationId xmlns:p14="http://schemas.microsoft.com/office/powerpoint/2010/main" val="9249213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group of lines in a poem is called a stanza.</a:t>
            </a:r>
          </a:p>
          <a:p>
            <a:endParaRPr lang="fr-CA" smtClean="0"/>
          </a:p>
          <a:p>
            <a:r>
              <a:rPr lang="fr-CA" smtClean="0"/>
              <a:t>The « paragraph » of poetry!</a:t>
            </a:r>
            <a:endParaRPr lang="en-US" dirty="0"/>
          </a:p>
        </p:txBody>
      </p:sp>
      <p:sp>
        <p:nvSpPr>
          <p:cNvPr id="3" name="Title 2"/>
          <p:cNvSpPr>
            <a:spLocks noGrp="1"/>
          </p:cNvSpPr>
          <p:nvPr>
            <p:ph type="title"/>
          </p:nvPr>
        </p:nvSpPr>
        <p:spPr/>
        <p:txBody>
          <a:bodyPr/>
          <a:lstStyle/>
          <a:p>
            <a:r>
              <a:rPr lang="fr-CA" smtClean="0"/>
              <a:t>Stanza</a:t>
            </a:r>
            <a:endParaRPr lang="en-US" dirty="0"/>
          </a:p>
        </p:txBody>
      </p:sp>
    </p:spTree>
    <p:extLst>
      <p:ext uri="{BB962C8B-B14F-4D97-AF65-F5344CB8AC3E}">
        <p14:creationId xmlns:p14="http://schemas.microsoft.com/office/powerpoint/2010/main" val="33565907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dirty="0" err="1" smtClean="0"/>
              <a:t>Poetry</a:t>
            </a:r>
            <a:r>
              <a:rPr lang="fr-CA" dirty="0" smtClean="0"/>
              <a:t> </a:t>
            </a:r>
            <a:r>
              <a:rPr lang="fr-CA" dirty="0" err="1" smtClean="0"/>
              <a:t>is</a:t>
            </a:r>
            <a:r>
              <a:rPr lang="fr-CA" dirty="0" smtClean="0"/>
              <a:t> </a:t>
            </a:r>
            <a:r>
              <a:rPr lang="fr-CA" dirty="0" err="1" smtClean="0"/>
              <a:t>sometimes</a:t>
            </a:r>
            <a:r>
              <a:rPr lang="fr-CA" dirty="0" smtClean="0"/>
              <a:t> </a:t>
            </a:r>
            <a:r>
              <a:rPr lang="fr-CA" dirty="0" err="1" smtClean="0"/>
              <a:t>called</a:t>
            </a:r>
            <a:r>
              <a:rPr lang="fr-CA" dirty="0" smtClean="0"/>
              <a:t> « verse » (</a:t>
            </a:r>
            <a:r>
              <a:rPr lang="fr-CA" dirty="0" err="1" smtClean="0"/>
              <a:t>e.g</a:t>
            </a:r>
            <a:r>
              <a:rPr lang="fr-CA" dirty="0" smtClean="0"/>
              <a:t>. He </a:t>
            </a:r>
            <a:r>
              <a:rPr lang="fr-CA" dirty="0" err="1" smtClean="0"/>
              <a:t>wrote</a:t>
            </a:r>
            <a:r>
              <a:rPr lang="fr-CA" dirty="0" smtClean="0"/>
              <a:t> </a:t>
            </a:r>
            <a:r>
              <a:rPr lang="fr-CA" dirty="0" err="1" smtClean="0"/>
              <a:t>his</a:t>
            </a:r>
            <a:r>
              <a:rPr lang="fr-CA" dirty="0" smtClean="0"/>
              <a:t> </a:t>
            </a:r>
            <a:r>
              <a:rPr lang="fr-CA" dirty="0" err="1" smtClean="0"/>
              <a:t>whole</a:t>
            </a:r>
            <a:r>
              <a:rPr lang="fr-CA" dirty="0" smtClean="0"/>
              <a:t> </a:t>
            </a:r>
            <a:r>
              <a:rPr lang="fr-CA" dirty="0" err="1" smtClean="0"/>
              <a:t>essay</a:t>
            </a:r>
            <a:r>
              <a:rPr lang="fr-CA" dirty="0" smtClean="0"/>
              <a:t> in verse! Wow!)</a:t>
            </a:r>
          </a:p>
          <a:p>
            <a:endParaRPr lang="fr-CA" dirty="0" smtClean="0"/>
          </a:p>
          <a:p>
            <a:r>
              <a:rPr lang="fr-CA" dirty="0" smtClean="0"/>
              <a:t>A line of </a:t>
            </a:r>
            <a:r>
              <a:rPr lang="fr-CA" dirty="0" err="1" smtClean="0"/>
              <a:t>poetry</a:t>
            </a:r>
            <a:r>
              <a:rPr lang="fr-CA" dirty="0" smtClean="0"/>
              <a:t> </a:t>
            </a:r>
            <a:r>
              <a:rPr lang="fr-CA" dirty="0" err="1" smtClean="0"/>
              <a:t>is</a:t>
            </a:r>
            <a:r>
              <a:rPr lang="fr-CA" dirty="0" smtClean="0"/>
              <a:t> </a:t>
            </a:r>
            <a:r>
              <a:rPr lang="fr-CA" dirty="0" err="1" smtClean="0"/>
              <a:t>called</a:t>
            </a:r>
            <a:r>
              <a:rPr lang="fr-CA" dirty="0" smtClean="0"/>
              <a:t> a verse.</a:t>
            </a:r>
          </a:p>
          <a:p>
            <a:pPr marL="0" indent="0">
              <a:buNone/>
            </a:pPr>
            <a:r>
              <a:rPr lang="fr-CA" dirty="0" smtClean="0"/>
              <a:t>	</a:t>
            </a:r>
            <a:r>
              <a:rPr lang="fr-CA" dirty="0" err="1" smtClean="0"/>
              <a:t>Eg</a:t>
            </a:r>
            <a:r>
              <a:rPr lang="fr-CA" dirty="0" smtClean="0"/>
              <a:t>: In </a:t>
            </a:r>
            <a:r>
              <a:rPr lang="fr-CA" dirty="0" err="1" smtClean="0"/>
              <a:t>Act</a:t>
            </a:r>
            <a:r>
              <a:rPr lang="fr-CA" dirty="0" smtClean="0"/>
              <a:t> 1, </a:t>
            </a:r>
            <a:r>
              <a:rPr lang="fr-CA" dirty="0" err="1" smtClean="0"/>
              <a:t>Scene</a:t>
            </a:r>
            <a:r>
              <a:rPr lang="fr-CA" dirty="0" smtClean="0"/>
              <a:t> 2, Verses 4-7, </a:t>
            </a:r>
            <a:r>
              <a:rPr lang="fr-CA" dirty="0" err="1" smtClean="0"/>
              <a:t>Polonius</a:t>
            </a:r>
            <a:r>
              <a:rPr lang="fr-CA" dirty="0" smtClean="0"/>
              <a:t> </a:t>
            </a:r>
            <a:r>
              <a:rPr lang="fr-CA" dirty="0" err="1" smtClean="0"/>
              <a:t>says</a:t>
            </a:r>
            <a:r>
              <a:rPr lang="fr-CA" dirty="0" smtClean="0"/>
              <a:t>…</a:t>
            </a:r>
            <a:endParaRPr lang="fr-CA" dirty="0"/>
          </a:p>
        </p:txBody>
      </p:sp>
      <p:sp>
        <p:nvSpPr>
          <p:cNvPr id="3" name="Title 2"/>
          <p:cNvSpPr>
            <a:spLocks noGrp="1"/>
          </p:cNvSpPr>
          <p:nvPr>
            <p:ph type="title"/>
          </p:nvPr>
        </p:nvSpPr>
        <p:spPr/>
        <p:txBody>
          <a:bodyPr/>
          <a:lstStyle/>
          <a:p>
            <a:r>
              <a:rPr lang="fr-CA" smtClean="0"/>
              <a:t>Verse</a:t>
            </a:r>
            <a:endParaRPr lang="en-US" dirty="0"/>
          </a:p>
        </p:txBody>
      </p:sp>
    </p:spTree>
    <p:extLst>
      <p:ext uri="{BB962C8B-B14F-4D97-AF65-F5344CB8AC3E}">
        <p14:creationId xmlns:p14="http://schemas.microsoft.com/office/powerpoint/2010/main" val="312956003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life story of someone, written by that person.</a:t>
            </a:r>
            <a:endParaRPr lang="en-US" dirty="0"/>
          </a:p>
        </p:txBody>
      </p:sp>
      <p:sp>
        <p:nvSpPr>
          <p:cNvPr id="3" name="Title 2"/>
          <p:cNvSpPr>
            <a:spLocks noGrp="1"/>
          </p:cNvSpPr>
          <p:nvPr>
            <p:ph type="title"/>
          </p:nvPr>
        </p:nvSpPr>
        <p:spPr/>
        <p:txBody>
          <a:bodyPr/>
          <a:lstStyle/>
          <a:p>
            <a:r>
              <a:rPr lang="fr-CA" smtClean="0"/>
              <a:t>Autobiography	</a:t>
            </a:r>
            <a:endParaRPr lang="en-US" dirty="0"/>
          </a:p>
        </p:txBody>
      </p:sp>
    </p:spTree>
    <p:extLst>
      <p:ext uri="{BB962C8B-B14F-4D97-AF65-F5344CB8AC3E}">
        <p14:creationId xmlns:p14="http://schemas.microsoft.com/office/powerpoint/2010/main" val="404179414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The life story of a person, written by someone else.</a:t>
            </a:r>
            <a:endParaRPr lang="en-US" dirty="0"/>
          </a:p>
        </p:txBody>
      </p:sp>
      <p:sp>
        <p:nvSpPr>
          <p:cNvPr id="3" name="Title 2"/>
          <p:cNvSpPr>
            <a:spLocks noGrp="1"/>
          </p:cNvSpPr>
          <p:nvPr>
            <p:ph type="title"/>
          </p:nvPr>
        </p:nvSpPr>
        <p:spPr/>
        <p:txBody>
          <a:bodyPr/>
          <a:lstStyle/>
          <a:p>
            <a:r>
              <a:rPr lang="fr-CA" smtClean="0"/>
              <a:t>Biography</a:t>
            </a:r>
            <a:endParaRPr lang="en-US" dirty="0"/>
          </a:p>
        </p:txBody>
      </p:sp>
    </p:spTree>
    <p:extLst>
      <p:ext uri="{BB962C8B-B14F-4D97-AF65-F5344CB8AC3E}">
        <p14:creationId xmlns:p14="http://schemas.microsoft.com/office/powerpoint/2010/main" val="230315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In order by time (first to last, or last to first).</a:t>
            </a:r>
            <a:endParaRPr lang="en-US" dirty="0"/>
          </a:p>
        </p:txBody>
      </p:sp>
      <p:sp>
        <p:nvSpPr>
          <p:cNvPr id="3" name="Title 2"/>
          <p:cNvSpPr>
            <a:spLocks noGrp="1"/>
          </p:cNvSpPr>
          <p:nvPr>
            <p:ph type="title"/>
          </p:nvPr>
        </p:nvSpPr>
        <p:spPr/>
        <p:txBody>
          <a:bodyPr/>
          <a:lstStyle/>
          <a:p>
            <a:r>
              <a:rPr lang="fr-CA" smtClean="0"/>
              <a:t>Chronological order</a:t>
            </a:r>
            <a:endParaRPr lang="en-US" dirty="0"/>
          </a:p>
        </p:txBody>
      </p:sp>
    </p:spTree>
    <p:extLst>
      <p:ext uri="{BB962C8B-B14F-4D97-AF65-F5344CB8AC3E}">
        <p14:creationId xmlns:p14="http://schemas.microsoft.com/office/powerpoint/2010/main" val="17479273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smtClean="0"/>
              <a:t>In literature, a comedy is any work that does not end in tragedy</a:t>
            </a:r>
          </a:p>
          <a:p>
            <a:r>
              <a:rPr lang="fr-CA" smtClean="0"/>
              <a:t>In other words, anything with a happy ending.</a:t>
            </a:r>
          </a:p>
          <a:p>
            <a:endParaRPr lang="fr-CA" smtClean="0"/>
          </a:p>
          <a:p>
            <a:r>
              <a:rPr lang="fr-CA" smtClean="0"/>
              <a:t>In common use, it is something designed to make the audience laugh…but in literature, « happy ending » is the best answer.</a:t>
            </a:r>
            <a:endParaRPr lang="en-US" dirty="0"/>
          </a:p>
        </p:txBody>
      </p:sp>
      <p:sp>
        <p:nvSpPr>
          <p:cNvPr id="3" name="Title 2"/>
          <p:cNvSpPr>
            <a:spLocks noGrp="1"/>
          </p:cNvSpPr>
          <p:nvPr>
            <p:ph type="title"/>
          </p:nvPr>
        </p:nvSpPr>
        <p:spPr/>
        <p:txBody>
          <a:bodyPr/>
          <a:lstStyle/>
          <a:p>
            <a:r>
              <a:rPr lang="fr-CA" smtClean="0"/>
              <a:t>Comedy	</a:t>
            </a:r>
            <a:endParaRPr lang="en-US" dirty="0"/>
          </a:p>
        </p:txBody>
      </p:sp>
    </p:spTree>
    <p:extLst>
      <p:ext uri="{BB962C8B-B14F-4D97-AF65-F5344CB8AC3E}">
        <p14:creationId xmlns:p14="http://schemas.microsoft.com/office/powerpoint/2010/main" val="131111310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A" smtClean="0"/>
              <a:t>To « compare » is to show how things are similar.</a:t>
            </a:r>
          </a:p>
          <a:p>
            <a:endParaRPr lang="fr-CA" smtClean="0"/>
          </a:p>
          <a:p>
            <a:r>
              <a:rPr lang="fr-CA" smtClean="0"/>
              <a:t>If you are asked to COMPARE the characters of Hermia and Titania in A Midsummer Night’s Dream, you will show what these two characters have in common. </a:t>
            </a:r>
          </a:p>
          <a:p>
            <a:pPr lvl="1"/>
            <a:r>
              <a:rPr lang="fr-CA" smtClean="0"/>
              <a:t>(E.G. They are female, they are assertive, they are having men problems, etc)</a:t>
            </a:r>
            <a:endParaRPr lang="en-US" dirty="0"/>
          </a:p>
        </p:txBody>
      </p:sp>
      <p:sp>
        <p:nvSpPr>
          <p:cNvPr id="3" name="Title 2"/>
          <p:cNvSpPr>
            <a:spLocks noGrp="1"/>
          </p:cNvSpPr>
          <p:nvPr>
            <p:ph type="title"/>
          </p:nvPr>
        </p:nvSpPr>
        <p:spPr/>
        <p:txBody>
          <a:bodyPr/>
          <a:lstStyle/>
          <a:p>
            <a:r>
              <a:rPr lang="fr-CA" smtClean="0"/>
              <a:t>Comparison</a:t>
            </a:r>
            <a:endParaRPr lang="en-US" dirty="0"/>
          </a:p>
        </p:txBody>
      </p:sp>
    </p:spTree>
    <p:extLst>
      <p:ext uri="{BB962C8B-B14F-4D97-AF65-F5344CB8AC3E}">
        <p14:creationId xmlns:p14="http://schemas.microsoft.com/office/powerpoint/2010/main" val="165339503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personal, private journal. People who keep diaries often write in them daily.</a:t>
            </a:r>
          </a:p>
          <a:p>
            <a:endParaRPr lang="fr-CA" smtClean="0"/>
          </a:p>
          <a:p>
            <a:r>
              <a:rPr lang="fr-CA" smtClean="0"/>
              <a:t>Sometimes, these are published as a literary work (The Diary of Anne Frank)</a:t>
            </a:r>
          </a:p>
          <a:p>
            <a:endParaRPr lang="fr-CA" smtClean="0"/>
          </a:p>
          <a:p>
            <a:r>
              <a:rPr lang="fr-CA" smtClean="0"/>
              <a:t>Sometimes, stories are written in diary form, from the point of view of one character or several characters.</a:t>
            </a:r>
            <a:endParaRPr lang="en-US" dirty="0"/>
          </a:p>
        </p:txBody>
      </p:sp>
      <p:sp>
        <p:nvSpPr>
          <p:cNvPr id="3" name="Title 2"/>
          <p:cNvSpPr>
            <a:spLocks noGrp="1"/>
          </p:cNvSpPr>
          <p:nvPr>
            <p:ph type="title"/>
          </p:nvPr>
        </p:nvSpPr>
        <p:spPr/>
        <p:txBody>
          <a:bodyPr/>
          <a:lstStyle/>
          <a:p>
            <a:r>
              <a:rPr lang="fr-CA" smtClean="0"/>
              <a:t>Diary</a:t>
            </a:r>
            <a:endParaRPr lang="en-US" dirty="0"/>
          </a:p>
        </p:txBody>
      </p:sp>
    </p:spTree>
    <p:extLst>
      <p:ext uri="{BB962C8B-B14F-4D97-AF65-F5344CB8AC3E}">
        <p14:creationId xmlns:p14="http://schemas.microsoft.com/office/powerpoint/2010/main" val="190897401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Any literary work intended to be performed in front of an audience.</a:t>
            </a:r>
          </a:p>
          <a:p>
            <a:pPr lvl="1"/>
            <a:r>
              <a:rPr lang="fr-CA" smtClean="0"/>
              <a:t>Plays, skits, TV episodes, films and commercials are all examples of drama.</a:t>
            </a:r>
            <a:endParaRPr lang="en-US" dirty="0"/>
          </a:p>
        </p:txBody>
      </p:sp>
      <p:sp>
        <p:nvSpPr>
          <p:cNvPr id="3" name="Title 2"/>
          <p:cNvSpPr>
            <a:spLocks noGrp="1"/>
          </p:cNvSpPr>
          <p:nvPr>
            <p:ph type="title"/>
          </p:nvPr>
        </p:nvSpPr>
        <p:spPr/>
        <p:txBody>
          <a:bodyPr/>
          <a:lstStyle/>
          <a:p>
            <a:r>
              <a:rPr lang="fr-CA" smtClean="0"/>
              <a:t>Drama</a:t>
            </a:r>
            <a:endParaRPr lang="en-US" dirty="0"/>
          </a:p>
        </p:txBody>
      </p:sp>
    </p:spTree>
    <p:extLst>
      <p:ext uri="{BB962C8B-B14F-4D97-AF65-F5344CB8AC3E}">
        <p14:creationId xmlns:p14="http://schemas.microsoft.com/office/powerpoint/2010/main" val="357896823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Expository is from the word « expose ». </a:t>
            </a:r>
          </a:p>
          <a:p>
            <a:endParaRPr lang="fr-CA" smtClean="0"/>
          </a:p>
          <a:p>
            <a:r>
              <a:rPr lang="fr-CA" smtClean="0"/>
              <a:t>This is an essay which EXPLAINS something.</a:t>
            </a:r>
            <a:endParaRPr lang="en-US" dirty="0"/>
          </a:p>
        </p:txBody>
      </p:sp>
      <p:sp>
        <p:nvSpPr>
          <p:cNvPr id="3" name="Title 2"/>
          <p:cNvSpPr>
            <a:spLocks noGrp="1"/>
          </p:cNvSpPr>
          <p:nvPr>
            <p:ph type="title"/>
          </p:nvPr>
        </p:nvSpPr>
        <p:spPr/>
        <p:txBody>
          <a:bodyPr/>
          <a:lstStyle/>
          <a:p>
            <a:r>
              <a:rPr lang="fr-CA" smtClean="0"/>
              <a:t>Expository Essay</a:t>
            </a:r>
            <a:endParaRPr lang="en-US" dirty="0"/>
          </a:p>
        </p:txBody>
      </p:sp>
    </p:spTree>
    <p:extLst>
      <p:ext uri="{BB962C8B-B14F-4D97-AF65-F5344CB8AC3E}">
        <p14:creationId xmlns:p14="http://schemas.microsoft.com/office/powerpoint/2010/main" val="56681802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story passed down orally which explains a natural phenomenon.</a:t>
            </a:r>
          </a:p>
          <a:p>
            <a:endParaRPr lang="fr-CA" smtClean="0"/>
          </a:p>
          <a:p>
            <a:r>
              <a:rPr lang="fr-CA" smtClean="0"/>
              <a:t>E.G. « How the Elephant Got His Trunk » </a:t>
            </a:r>
          </a:p>
          <a:p>
            <a:endParaRPr lang="fr-CA" dirty="0"/>
          </a:p>
        </p:txBody>
      </p:sp>
      <p:sp>
        <p:nvSpPr>
          <p:cNvPr id="3" name="Title 2"/>
          <p:cNvSpPr>
            <a:spLocks noGrp="1"/>
          </p:cNvSpPr>
          <p:nvPr>
            <p:ph type="title"/>
          </p:nvPr>
        </p:nvSpPr>
        <p:spPr/>
        <p:txBody>
          <a:bodyPr/>
          <a:lstStyle/>
          <a:p>
            <a:r>
              <a:rPr lang="fr-CA" smtClean="0"/>
              <a:t>Myth</a:t>
            </a:r>
            <a:endParaRPr lang="en-US" dirty="0"/>
          </a:p>
        </p:txBody>
      </p:sp>
    </p:spTree>
    <p:extLst>
      <p:ext uri="{BB962C8B-B14F-4D97-AF65-F5344CB8AC3E}">
        <p14:creationId xmlns:p14="http://schemas.microsoft.com/office/powerpoint/2010/main" val="421798480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An essay (an organized omposition with a thesis) designed to PERSUADE, or convince, the reader to agree with an opinion, or to take a certain action.</a:t>
            </a:r>
            <a:endParaRPr lang="en-US" dirty="0"/>
          </a:p>
        </p:txBody>
      </p:sp>
      <p:sp>
        <p:nvSpPr>
          <p:cNvPr id="3" name="Title 2"/>
          <p:cNvSpPr>
            <a:spLocks noGrp="1"/>
          </p:cNvSpPr>
          <p:nvPr>
            <p:ph type="title"/>
          </p:nvPr>
        </p:nvSpPr>
        <p:spPr/>
        <p:txBody>
          <a:bodyPr/>
          <a:lstStyle/>
          <a:p>
            <a:r>
              <a:rPr lang="fr-CA" smtClean="0"/>
              <a:t>Persuasive essay</a:t>
            </a:r>
            <a:endParaRPr lang="en-US" dirty="0"/>
          </a:p>
        </p:txBody>
      </p:sp>
    </p:spTree>
    <p:extLst>
      <p:ext uri="{BB962C8B-B14F-4D97-AF65-F5344CB8AC3E}">
        <p14:creationId xmlns:p14="http://schemas.microsoft.com/office/powerpoint/2010/main" val="138969945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A line of reasoning which talks about the points in favour of (pro) and against (con) an idea or action.</a:t>
            </a:r>
            <a:endParaRPr lang="en-US" dirty="0"/>
          </a:p>
        </p:txBody>
      </p:sp>
      <p:sp>
        <p:nvSpPr>
          <p:cNvPr id="3" name="Title 2"/>
          <p:cNvSpPr>
            <a:spLocks noGrp="1"/>
          </p:cNvSpPr>
          <p:nvPr>
            <p:ph type="title"/>
          </p:nvPr>
        </p:nvSpPr>
        <p:spPr/>
        <p:txBody>
          <a:bodyPr/>
          <a:lstStyle/>
          <a:p>
            <a:r>
              <a:rPr lang="fr-CA" smtClean="0"/>
              <a:t>Pro and Con argument</a:t>
            </a:r>
            <a:endParaRPr lang="en-US" dirty="0"/>
          </a:p>
        </p:txBody>
      </p:sp>
    </p:spTree>
    <p:extLst>
      <p:ext uri="{BB962C8B-B14F-4D97-AF65-F5344CB8AC3E}">
        <p14:creationId xmlns:p14="http://schemas.microsoft.com/office/powerpoint/2010/main" val="286077071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smtClean="0"/>
              <a:t>In writing, a combination of diction (word choice), and sentence structure.</a:t>
            </a:r>
          </a:p>
          <a:p>
            <a:endParaRPr lang="fr-CA" smtClean="0"/>
          </a:p>
          <a:p>
            <a:r>
              <a:rPr lang="fr-CA" smtClean="0"/>
              <a:t>For different purposes, authors might choose short sentences, and simple words, or complex sentences and more precise language.</a:t>
            </a:r>
          </a:p>
          <a:p>
            <a:endParaRPr lang="fr-CA" dirty="0" smtClean="0"/>
          </a:p>
        </p:txBody>
      </p:sp>
      <p:sp>
        <p:nvSpPr>
          <p:cNvPr id="3" name="Title 2"/>
          <p:cNvSpPr>
            <a:spLocks noGrp="1"/>
          </p:cNvSpPr>
          <p:nvPr>
            <p:ph type="title"/>
          </p:nvPr>
        </p:nvSpPr>
        <p:spPr/>
        <p:txBody>
          <a:bodyPr/>
          <a:lstStyle/>
          <a:p>
            <a:r>
              <a:rPr lang="fr-CA" smtClean="0"/>
              <a:t>Style</a:t>
            </a:r>
            <a:endParaRPr lang="en-US" dirty="0"/>
          </a:p>
        </p:txBody>
      </p:sp>
    </p:spTree>
    <p:extLst>
      <p:ext uri="{BB962C8B-B14F-4D97-AF65-F5344CB8AC3E}">
        <p14:creationId xmlns:p14="http://schemas.microsoft.com/office/powerpoint/2010/main" val="66542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r-CA" smtClean="0"/>
              <a:t>A descriptive phrase that is extremely overused. When they were original, they were new and very useful, but now they are overdone (and to be avoided).</a:t>
            </a:r>
          </a:p>
          <a:p>
            <a:endParaRPr lang="fr-CA" smtClean="0"/>
          </a:p>
          <a:p>
            <a:r>
              <a:rPr lang="fr-CA" smtClean="0"/>
              <a:t>Salvador Dali once said, « The first man to compare a girl’s cheeks to a rose was a poet. The second was an idiot. »</a:t>
            </a:r>
            <a:endParaRPr lang="en-US" dirty="0"/>
          </a:p>
        </p:txBody>
      </p:sp>
      <p:sp>
        <p:nvSpPr>
          <p:cNvPr id="2" name="Title 1"/>
          <p:cNvSpPr>
            <a:spLocks noGrp="1"/>
          </p:cNvSpPr>
          <p:nvPr>
            <p:ph type="title"/>
          </p:nvPr>
        </p:nvSpPr>
        <p:spPr/>
        <p:txBody>
          <a:bodyPr/>
          <a:lstStyle/>
          <a:p>
            <a:r>
              <a:rPr lang="fr-CA" smtClean="0"/>
              <a:t>Cliché</a:t>
            </a:r>
            <a:endParaRPr lang="en-US" dirty="0"/>
          </a:p>
        </p:txBody>
      </p:sp>
    </p:spTree>
    <p:extLst>
      <p:ext uri="{BB962C8B-B14F-4D97-AF65-F5344CB8AC3E}">
        <p14:creationId xmlns:p14="http://schemas.microsoft.com/office/powerpoint/2010/main" val="2816520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CA" dirty="0" smtClean="0"/>
              <a:t>The point of maximum tension in a story</a:t>
            </a:r>
            <a:endParaRPr lang="en-US" dirty="0"/>
          </a:p>
          <a:p>
            <a:endParaRPr lang="en-US" dirty="0"/>
          </a:p>
          <a:p>
            <a:r>
              <a:rPr lang="en-US" dirty="0" smtClean="0"/>
              <a:t>The “turning point” of the story. After this point, things start to be resolved.</a:t>
            </a:r>
            <a:endParaRPr lang="fr-CA" dirty="0" smtClean="0"/>
          </a:p>
        </p:txBody>
      </p:sp>
      <p:sp>
        <p:nvSpPr>
          <p:cNvPr id="3" name="Title 2"/>
          <p:cNvSpPr>
            <a:spLocks noGrp="1"/>
          </p:cNvSpPr>
          <p:nvPr>
            <p:ph type="title"/>
          </p:nvPr>
        </p:nvSpPr>
        <p:spPr/>
        <p:txBody>
          <a:bodyPr/>
          <a:lstStyle/>
          <a:p>
            <a:r>
              <a:rPr lang="fr-CA" smtClean="0"/>
              <a:t>Climax	</a:t>
            </a:r>
            <a:endParaRPr lang="en-US" dirty="0"/>
          </a:p>
        </p:txBody>
      </p:sp>
    </p:spTree>
    <p:extLst>
      <p:ext uri="{BB962C8B-B14F-4D97-AF65-F5344CB8AC3E}">
        <p14:creationId xmlns:p14="http://schemas.microsoft.com/office/powerpoint/2010/main" val="17347874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b85c1faeff88ce3875dc270fef32d652f514"/>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3173</TotalTime>
  <Words>2424</Words>
  <Application>Microsoft Office PowerPoint</Application>
  <PresentationFormat>On-screen Show (4:3)</PresentationFormat>
  <Paragraphs>368</Paragraphs>
  <Slides>78</Slides>
  <Notes>0</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Hardcover</vt:lpstr>
      <vt:lpstr>Literary Terms</vt:lpstr>
      <vt:lpstr>Short Story Terms</vt:lpstr>
      <vt:lpstr>Antagonist </vt:lpstr>
      <vt:lpstr>Atmosphere</vt:lpstr>
      <vt:lpstr>Character</vt:lpstr>
      <vt:lpstr>Characterization</vt:lpstr>
      <vt:lpstr>Chronological order</vt:lpstr>
      <vt:lpstr>Cliché</vt:lpstr>
      <vt:lpstr>Climax </vt:lpstr>
      <vt:lpstr>Conflict</vt:lpstr>
      <vt:lpstr>Contrast</vt:lpstr>
      <vt:lpstr>Dénouement</vt:lpstr>
      <vt:lpstr>Dialogue</vt:lpstr>
      <vt:lpstr>Dynamic character</vt:lpstr>
      <vt:lpstr>External Conflict</vt:lpstr>
      <vt:lpstr>Falling Action</vt:lpstr>
      <vt:lpstr>First person POV</vt:lpstr>
      <vt:lpstr>Flashback</vt:lpstr>
      <vt:lpstr>Flat character</vt:lpstr>
      <vt:lpstr>Foreshadowing</vt:lpstr>
      <vt:lpstr>Internal conflict</vt:lpstr>
      <vt:lpstr>Irony</vt:lpstr>
      <vt:lpstr>Irony continued </vt:lpstr>
      <vt:lpstr>Limited Omniscient POV</vt:lpstr>
      <vt:lpstr>Mood</vt:lpstr>
      <vt:lpstr>Narrator</vt:lpstr>
      <vt:lpstr>Narrative</vt:lpstr>
      <vt:lpstr>Objective POV</vt:lpstr>
      <vt:lpstr>Omniscient POV</vt:lpstr>
      <vt:lpstr>Plot</vt:lpstr>
      <vt:lpstr>Protagonist</vt:lpstr>
      <vt:lpstr>Resolution</vt:lpstr>
      <vt:lpstr>Rising Action</vt:lpstr>
      <vt:lpstr>Round character</vt:lpstr>
      <vt:lpstr>Setting</vt:lpstr>
      <vt:lpstr>Static character</vt:lpstr>
      <vt:lpstr>Stock/Stereotyped Character</vt:lpstr>
      <vt:lpstr>Suspense</vt:lpstr>
      <vt:lpstr>Symbol</vt:lpstr>
      <vt:lpstr>Theme</vt:lpstr>
      <vt:lpstr>Third person POV</vt:lpstr>
      <vt:lpstr>Tone</vt:lpstr>
      <vt:lpstr>Poetic Terms</vt:lpstr>
      <vt:lpstr>Alliteration</vt:lpstr>
      <vt:lpstr>Assonance</vt:lpstr>
      <vt:lpstr>Ballad</vt:lpstr>
      <vt:lpstr>Consonance</vt:lpstr>
      <vt:lpstr>Couplet</vt:lpstr>
      <vt:lpstr>Exposition</vt:lpstr>
      <vt:lpstr>External conflict</vt:lpstr>
      <vt:lpstr>Figurative language</vt:lpstr>
      <vt:lpstr>Hyperbole</vt:lpstr>
      <vt:lpstr>Image</vt:lpstr>
      <vt:lpstr>Imagery</vt:lpstr>
      <vt:lpstr>Metaphor</vt:lpstr>
      <vt:lpstr>Narrator</vt:lpstr>
      <vt:lpstr>Onomatopoeia </vt:lpstr>
      <vt:lpstr>Oxymoron</vt:lpstr>
      <vt:lpstr>Personification</vt:lpstr>
      <vt:lpstr>Refrain</vt:lpstr>
      <vt:lpstr>Repetition</vt:lpstr>
      <vt:lpstr>Rhyme</vt:lpstr>
      <vt:lpstr>Rhyme Scheme</vt:lpstr>
      <vt:lpstr>Simile</vt:lpstr>
      <vt:lpstr>Speaker</vt:lpstr>
      <vt:lpstr>Stanza</vt:lpstr>
      <vt:lpstr>Verse</vt:lpstr>
      <vt:lpstr>Autobiography </vt:lpstr>
      <vt:lpstr>Biography</vt:lpstr>
      <vt:lpstr>Comedy </vt:lpstr>
      <vt:lpstr>Comparison</vt:lpstr>
      <vt:lpstr>Diary</vt:lpstr>
      <vt:lpstr>Drama</vt:lpstr>
      <vt:lpstr>Expository Essay</vt:lpstr>
      <vt:lpstr>Myth</vt:lpstr>
      <vt:lpstr>Persuasive essay</vt:lpstr>
      <vt:lpstr>Pro and Con argument</vt:lpstr>
      <vt:lpstr>Style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Terms</dc:title>
  <dc:creator>Teacher</dc:creator>
  <cp:lastModifiedBy>Elizabeth Cousar</cp:lastModifiedBy>
  <cp:revision>38</cp:revision>
  <dcterms:created xsi:type="dcterms:W3CDTF">2012-08-20T01:02:54Z</dcterms:created>
  <dcterms:modified xsi:type="dcterms:W3CDTF">2014-10-01T22:38:05Z</dcterms:modified>
</cp:coreProperties>
</file>